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6" r:id="rId2"/>
    <p:sldId id="315" r:id="rId3"/>
    <p:sldId id="317" r:id="rId4"/>
    <p:sldId id="318" r:id="rId5"/>
    <p:sldId id="319" r:id="rId6"/>
    <p:sldId id="320" r:id="rId7"/>
    <p:sldId id="321" r:id="rId8"/>
    <p:sldId id="322" r:id="rId9"/>
    <p:sldId id="323" r:id="rId10"/>
  </p:sldIdLst>
  <p:sldSz cx="12192000" cy="6858000"/>
  <p:notesSz cx="6662738" cy="9926638"/>
  <p:embeddedFontLst>
    <p:embeddedFont>
      <p:font typeface="Franklin Gothic Book" panose="020B0503020102020204" pitchFamily="34" charset="0"/>
      <p:regular r:id="rId13"/>
      <p:italic r:id="rId14"/>
    </p:embeddedFont>
    <p:embeddedFont>
      <p:font typeface="Franklin Gothic Demi Cond" panose="020B0706030402020204" pitchFamily="34" charset="0"/>
      <p:regular r:id="rId15"/>
    </p:embeddedFont>
    <p:embeddedFont>
      <p:font typeface="Verdana" panose="020B0604030504040204" pitchFamily="34" charset="0"/>
      <p:regular r:id="rId16"/>
      <p:bold r:id="rId17"/>
      <p:italic r:id="rId18"/>
      <p:boldItalic r:id="rId19"/>
    </p:embeddedFont>
  </p:embeddedFont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6600"/>
    <a:srgbClr val="98101D"/>
    <a:srgbClr val="7D0D18"/>
    <a:srgbClr val="FFFFFF"/>
    <a:srgbClr val="AF1E23"/>
    <a:srgbClr val="001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80" autoAdjust="0"/>
    <p:restoredTop sz="87397" autoAdjust="0"/>
  </p:normalViewPr>
  <p:slideViewPr>
    <p:cSldViewPr>
      <p:cViewPr varScale="1">
        <p:scale>
          <a:sx n="61" d="100"/>
          <a:sy n="61" d="100"/>
        </p:scale>
        <p:origin x="10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3127"/>
        <p:guide pos="2141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4012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23D946-4E5E-48B0-8C89-2BF2BFBF6781}" type="datetimeFigureOut">
              <a:rPr lang="da-DK"/>
              <a:pPr>
                <a:defRPr/>
              </a:pPr>
              <a:t>28-05-2019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774012" y="9428584"/>
            <a:ext cx="2887186" cy="49633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189675-D548-4DAB-AB58-6A30D8372A57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41843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887186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2" y="1"/>
            <a:ext cx="2887186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1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15153"/>
            <a:ext cx="533019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584"/>
            <a:ext cx="2887186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2" y="9428584"/>
            <a:ext cx="2887186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A2187B-5E76-4566-A93A-C2C233312F3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32672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3813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9A15-07FF-4973-9427-82B19A23DFA2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/>
              <a:t>FFD</a:t>
            </a:r>
          </a:p>
        </p:txBody>
      </p:sp>
    </p:spTree>
    <p:extLst>
      <p:ext uri="{BB962C8B-B14F-4D97-AF65-F5344CB8AC3E}">
        <p14:creationId xmlns:p14="http://schemas.microsoft.com/office/powerpoint/2010/main" val="191742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3813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9A15-07FF-4973-9427-82B19A23DFA2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/>
              <a:t>FFD</a:t>
            </a:r>
          </a:p>
        </p:txBody>
      </p:sp>
    </p:spTree>
    <p:extLst>
      <p:ext uri="{BB962C8B-B14F-4D97-AF65-F5344CB8AC3E}">
        <p14:creationId xmlns:p14="http://schemas.microsoft.com/office/powerpoint/2010/main" val="1050192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3813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9A15-07FF-4973-9427-82B19A23DFA2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/>
              <a:t>FFD</a:t>
            </a:r>
          </a:p>
        </p:txBody>
      </p:sp>
    </p:spTree>
    <p:extLst>
      <p:ext uri="{BB962C8B-B14F-4D97-AF65-F5344CB8AC3E}">
        <p14:creationId xmlns:p14="http://schemas.microsoft.com/office/powerpoint/2010/main" val="145494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3813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9A15-07FF-4973-9427-82B19A23DFA2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/>
              <a:t>FFD</a:t>
            </a:r>
          </a:p>
        </p:txBody>
      </p:sp>
    </p:spTree>
    <p:extLst>
      <p:ext uri="{BB962C8B-B14F-4D97-AF65-F5344CB8AC3E}">
        <p14:creationId xmlns:p14="http://schemas.microsoft.com/office/powerpoint/2010/main" val="157522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3813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9A15-07FF-4973-9427-82B19A23DFA2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/>
              <a:t>FFD</a:t>
            </a:r>
          </a:p>
        </p:txBody>
      </p:sp>
    </p:spTree>
    <p:extLst>
      <p:ext uri="{BB962C8B-B14F-4D97-AF65-F5344CB8AC3E}">
        <p14:creationId xmlns:p14="http://schemas.microsoft.com/office/powerpoint/2010/main" val="757677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3813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9A15-07FF-4973-9427-82B19A23DFA2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/>
              <a:t>FFD</a:t>
            </a:r>
          </a:p>
        </p:txBody>
      </p:sp>
    </p:spTree>
    <p:extLst>
      <p:ext uri="{BB962C8B-B14F-4D97-AF65-F5344CB8AC3E}">
        <p14:creationId xmlns:p14="http://schemas.microsoft.com/office/powerpoint/2010/main" val="3691733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3813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9A15-07FF-4973-9427-82B19A23DFA2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/>
              <a:t>FFD</a:t>
            </a:r>
          </a:p>
        </p:txBody>
      </p:sp>
    </p:spTree>
    <p:extLst>
      <p:ext uri="{BB962C8B-B14F-4D97-AF65-F5344CB8AC3E}">
        <p14:creationId xmlns:p14="http://schemas.microsoft.com/office/powerpoint/2010/main" val="124502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3813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69A15-07FF-4973-9427-82B19A23DFA2}" type="slidenum">
              <a:rPr lang="da-DK" smtClean="0"/>
              <a:pPr/>
              <a:t>9</a:t>
            </a:fld>
            <a:endParaRPr lang="da-DK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/>
              <a:t>FFD</a:t>
            </a:r>
          </a:p>
        </p:txBody>
      </p:sp>
    </p:spTree>
    <p:extLst>
      <p:ext uri="{BB962C8B-B14F-4D97-AF65-F5344CB8AC3E}">
        <p14:creationId xmlns:p14="http://schemas.microsoft.com/office/powerpoint/2010/main" val="202629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-dias / Titel+oplægsholder">
    <p:bg>
      <p:bgPr>
        <a:solidFill>
          <a:srgbClr val="9810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09720" y="392906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416991210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213445010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6" y="1142984"/>
            <a:ext cx="9334565" cy="1143000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da-DK" dirty="0"/>
              <a:t>Klik for at redigere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2966" y="2500306"/>
            <a:ext cx="9334565" cy="3900502"/>
          </a:xfrm>
        </p:spPr>
        <p:txBody>
          <a:bodyPr/>
          <a:lstStyle>
            <a:lvl1pPr>
              <a:defRPr sz="2400">
                <a:latin typeface="Franklin Gothic Book" pitchFamily="34" charset="0"/>
              </a:defRPr>
            </a:lvl1pPr>
            <a:lvl2pPr>
              <a:defRPr sz="2400">
                <a:latin typeface="Franklin Gothic Book" pitchFamily="34" charset="0"/>
              </a:defRPr>
            </a:lvl2pPr>
            <a:lvl3pPr>
              <a:buFontTx/>
              <a:buNone/>
              <a:defRPr sz="2400">
                <a:latin typeface="Franklin Gothic Book" pitchFamily="34" charset="0"/>
              </a:defRPr>
            </a:lvl3pPr>
          </a:lstStyle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</p:txBody>
      </p:sp>
    </p:spTree>
    <p:extLst>
      <p:ext uri="{BB962C8B-B14F-4D97-AF65-F5344CB8AC3E}">
        <p14:creationId xmlns:p14="http://schemas.microsoft.com/office/powerpoint/2010/main" val="331441317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 light/cita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8858251" y="-99392"/>
            <a:ext cx="3333749" cy="124239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110126306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fik / il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6" y="1142984"/>
            <a:ext cx="9334565" cy="1143000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da-DK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2966" y="2500306"/>
            <a:ext cx="9334565" cy="3900502"/>
          </a:xfrm>
        </p:spPr>
        <p:txBody>
          <a:bodyPr/>
          <a:lstStyle>
            <a:lvl1pPr>
              <a:buNone/>
              <a:defRPr sz="2400">
                <a:latin typeface="Franklin Gothic Book" pitchFamily="34" charset="0"/>
              </a:defRPr>
            </a:lvl1pPr>
            <a:lvl2pPr>
              <a:defRPr sz="2400">
                <a:latin typeface="Franklin Gothic Book" pitchFamily="34" charset="0"/>
              </a:defRPr>
            </a:lvl2pPr>
            <a:lvl3pPr>
              <a:buFontTx/>
              <a:buNone/>
              <a:defRPr sz="2400">
                <a:latin typeface="Franklin Gothic Book" pitchFamily="34" charset="0"/>
              </a:defRPr>
            </a:lvl3pPr>
          </a:lstStyle>
          <a:p>
            <a:pPr lvl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1988453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gn / ik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8858251" y="-387424"/>
            <a:ext cx="3333749" cy="15304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857213" y="1428737"/>
            <a:ext cx="10363200" cy="3941781"/>
          </a:xfrm>
        </p:spPr>
        <p:txBody>
          <a:bodyPr/>
          <a:lstStyle>
            <a:lvl1pPr algn="ctr">
              <a:defRPr sz="35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8767325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-dias / web-adr.">
    <p:bg>
      <p:bgPr>
        <a:solidFill>
          <a:srgbClr val="9810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8858251" y="-171400"/>
            <a:ext cx="3333749" cy="1314401"/>
          </a:xfrm>
          <a:prstGeom prst="rect">
            <a:avLst/>
          </a:prstGeom>
          <a:solidFill>
            <a:srgbClr val="981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52464" y="2357431"/>
            <a:ext cx="10363200" cy="201295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5897736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714375"/>
            <a:ext cx="1028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1" y="2071688"/>
            <a:ext cx="10287000" cy="391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</p:txBody>
      </p:sp>
      <p:pic>
        <p:nvPicPr>
          <p:cNvPr id="1028" name="Picture 7" descr="logotype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230" y="-99392"/>
            <a:ext cx="3238095" cy="97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2" r:id="rId2"/>
    <p:sldLayoutId id="2147483723" r:id="rId3"/>
    <p:sldLayoutId id="2147483726" r:id="rId4"/>
    <p:sldLayoutId id="2147483724" r:id="rId5"/>
    <p:sldLayoutId id="2147483727" r:id="rId6"/>
    <p:sldLayoutId id="2147483728" r:id="rId7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 Cond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 Con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 Con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 Con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Demi Con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Franklin Gothic Book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Franklin Gothic Book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Franklin Gothic Book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Franklin Gothic Book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87F3E3-BADF-4286-A842-B9B57D8576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Jura og ansættelsesforhold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CA45B06-73C0-4052-9103-C5C760426A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Workshop 1 </a:t>
            </a:r>
          </a:p>
          <a:p>
            <a:r>
              <a:rPr lang="da-DK" dirty="0"/>
              <a:t>– Kursus for Forretningsførere modul 2</a:t>
            </a:r>
          </a:p>
          <a:p>
            <a:r>
              <a:rPr lang="da-DK" i="1" dirty="0"/>
              <a:t>Viggo Mellerup og Thor West</a:t>
            </a:r>
          </a:p>
        </p:txBody>
      </p:sp>
    </p:spTree>
    <p:extLst>
      <p:ext uri="{BB962C8B-B14F-4D97-AF65-F5344CB8AC3E}">
        <p14:creationId xmlns:p14="http://schemas.microsoft.com/office/powerpoint/2010/main" val="1051354157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5" y="692696"/>
            <a:ext cx="9334565" cy="1152128"/>
          </a:xfrm>
        </p:spPr>
        <p:txBody>
          <a:bodyPr>
            <a:noAutofit/>
          </a:bodyPr>
          <a:lstStyle/>
          <a:p>
            <a:pPr lvl="0" algn="l"/>
            <a:r>
              <a:rPr lang="da-DK" sz="4400" dirty="0"/>
              <a:t>  Workshop 1 – Jura og ansættelsesforhold</a:t>
            </a:r>
            <a:br>
              <a:rPr lang="da-DK" sz="4400" dirty="0"/>
            </a:br>
            <a:r>
              <a:rPr lang="da-DK" sz="2400" dirty="0"/>
              <a:t>         (- fra et ledelsessynspunkt)</a:t>
            </a:r>
            <a:endParaRPr lang="da-DK" sz="4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181775-5A4F-42B9-A07F-5C101ADF5AF2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E7573B-45B1-40C5-8CAA-C964B4906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66" y="2060848"/>
            <a:ext cx="9334565" cy="4660628"/>
          </a:xfrm>
        </p:spPr>
        <p:txBody>
          <a:bodyPr/>
          <a:lstStyle/>
          <a:p>
            <a:r>
              <a:rPr lang="da-DK" b="1" dirty="0"/>
              <a:t>1. INTRO</a:t>
            </a:r>
            <a:endParaRPr lang="da-DK" dirty="0"/>
          </a:p>
          <a:p>
            <a:pPr lvl="0"/>
            <a:r>
              <a:rPr lang="da-DK" sz="2000" b="1" dirty="0"/>
              <a:t>Ansættelsesforhold i forhold til en særlig TRADITONEN </a:t>
            </a:r>
            <a:endParaRPr lang="da-DK" sz="2000" dirty="0"/>
          </a:p>
          <a:p>
            <a:pPr lvl="0"/>
            <a:r>
              <a:rPr lang="da-DK" sz="2000" b="1" dirty="0"/>
              <a:t>Ansættelsesforhold i forhold til en særlig LOVGIVNING </a:t>
            </a:r>
            <a:endParaRPr lang="da-DK" sz="2000" dirty="0"/>
          </a:p>
          <a:p>
            <a:pPr lvl="0"/>
            <a:r>
              <a:rPr lang="da-DK" sz="2000" b="1" dirty="0"/>
              <a:t>Ledelsesretten og dens rammer</a:t>
            </a:r>
            <a:endParaRPr lang="da-DK" sz="2000" dirty="0"/>
          </a:p>
          <a:p>
            <a:pPr lvl="0"/>
            <a:r>
              <a:rPr lang="da-DK" sz="2000" b="1" dirty="0"/>
              <a:t>Et særligt fokus på ansættelsesforhold, der ikke kan besvares ja-nej, men som kræver en nuanceret</a:t>
            </a:r>
            <a:r>
              <a:rPr lang="da-DK" sz="2000" dirty="0"/>
              <a:t> </a:t>
            </a:r>
            <a:r>
              <a:rPr lang="da-DK" sz="2000" b="1" dirty="0"/>
              <a:t>tilgang</a:t>
            </a:r>
            <a:br>
              <a:rPr lang="da-DK" sz="2000" b="1" dirty="0"/>
            </a:br>
            <a:endParaRPr lang="da-DK" sz="2000" b="1" dirty="0"/>
          </a:p>
          <a:p>
            <a:r>
              <a:rPr lang="da-DK" b="1" dirty="0"/>
              <a:t>2. TEMAER og CASES– hele tiden ’Hvordan’ og er det ’klarlagt’? </a:t>
            </a:r>
            <a:br>
              <a:rPr lang="da-DK" b="1" dirty="0"/>
            </a:br>
            <a:endParaRPr lang="da-DK" dirty="0"/>
          </a:p>
          <a:p>
            <a:r>
              <a:rPr lang="da-DK" b="1" dirty="0"/>
              <a:t>3. LEDELSESVÆRKTØJER / HANDLEMODELLER</a:t>
            </a:r>
            <a:br>
              <a:rPr lang="da-DK" b="1" dirty="0"/>
            </a:br>
            <a:endParaRPr lang="da-DK" dirty="0"/>
          </a:p>
          <a:p>
            <a:r>
              <a:rPr lang="da-DK" b="1" dirty="0"/>
              <a:t>4. PERSONALEHÅNDBOG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5800882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5" y="692696"/>
            <a:ext cx="10857691" cy="1152128"/>
          </a:xfrm>
        </p:spPr>
        <p:txBody>
          <a:bodyPr>
            <a:noAutofit/>
          </a:bodyPr>
          <a:lstStyle/>
          <a:p>
            <a:br>
              <a:rPr lang="da-DK" sz="4400" dirty="0"/>
            </a:br>
            <a:r>
              <a:rPr lang="da-DK" sz="4400" dirty="0"/>
              <a:t>1A. </a:t>
            </a:r>
            <a:r>
              <a:rPr lang="da-DK" b="1" dirty="0"/>
              <a:t>Ansættelsesforhold i f. t. en særlig TRADITONEN </a:t>
            </a:r>
            <a:br>
              <a:rPr lang="da-DK" dirty="0"/>
            </a:br>
            <a:endParaRPr lang="da-DK" sz="4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181775-5A4F-42B9-A07F-5C101ADF5AF2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E7573B-45B1-40C5-8CAA-C964B490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da-DK" dirty="0"/>
          </a:p>
          <a:p>
            <a:r>
              <a:rPr lang="da-DK" dirty="0"/>
              <a:t>Engagementer i skoleformen, familiens inddragelse osv.</a:t>
            </a:r>
          </a:p>
          <a:p>
            <a:r>
              <a:rPr lang="da-DK" dirty="0"/>
              <a:t>Det folkelige bagland</a:t>
            </a:r>
          </a:p>
          <a:p>
            <a:r>
              <a:rPr lang="da-DK" dirty="0"/>
              <a:t>Selvejende institution	</a:t>
            </a:r>
          </a:p>
          <a:p>
            <a:r>
              <a:rPr lang="da-DK" dirty="0"/>
              <a:t>Uden mål og med</a:t>
            </a:r>
          </a:p>
        </p:txBody>
      </p:sp>
    </p:spTree>
    <p:extLst>
      <p:ext uri="{BB962C8B-B14F-4D97-AF65-F5344CB8AC3E}">
        <p14:creationId xmlns:p14="http://schemas.microsoft.com/office/powerpoint/2010/main" val="224583356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5" y="692696"/>
            <a:ext cx="10569659" cy="1152128"/>
          </a:xfrm>
        </p:spPr>
        <p:txBody>
          <a:bodyPr>
            <a:noAutofit/>
          </a:bodyPr>
          <a:lstStyle/>
          <a:p>
            <a:pPr lvl="0"/>
            <a:r>
              <a:rPr lang="da-DK" sz="4400" dirty="0"/>
              <a:t> 1B. </a:t>
            </a:r>
            <a:r>
              <a:rPr lang="da-DK" b="1" dirty="0"/>
              <a:t>Ansættelsesforhold i f. t. en særlig LOVGIVNING </a:t>
            </a:r>
            <a:endParaRPr lang="da-DK" sz="4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181775-5A4F-42B9-A07F-5C101ADF5AF2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E7573B-45B1-40C5-8CAA-C964B490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dirty="0"/>
              <a:t>Baggrundslovgivning</a:t>
            </a:r>
          </a:p>
          <a:p>
            <a:pPr lvl="1"/>
            <a:r>
              <a:rPr lang="da-DK" dirty="0"/>
              <a:t>Højskolelov, bekendtgørelser, cirkulærer mv.</a:t>
            </a:r>
          </a:p>
          <a:p>
            <a:pPr lvl="1"/>
            <a:r>
              <a:rPr lang="da-DK" dirty="0"/>
              <a:t>Vejledninger, hyrdebreve mv.</a:t>
            </a:r>
          </a:p>
          <a:p>
            <a:pPr lvl="1"/>
            <a:r>
              <a:rPr lang="da-DK" dirty="0"/>
              <a:t>Kontrakter mv.</a:t>
            </a:r>
          </a:p>
        </p:txBody>
      </p:sp>
    </p:spTree>
    <p:extLst>
      <p:ext uri="{BB962C8B-B14F-4D97-AF65-F5344CB8AC3E}">
        <p14:creationId xmlns:p14="http://schemas.microsoft.com/office/powerpoint/2010/main" val="481353791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5" y="692696"/>
            <a:ext cx="9334565" cy="1152128"/>
          </a:xfrm>
        </p:spPr>
        <p:txBody>
          <a:bodyPr>
            <a:noAutofit/>
          </a:bodyPr>
          <a:lstStyle/>
          <a:p>
            <a:br>
              <a:rPr lang="da-DK" sz="4400" dirty="0"/>
            </a:br>
            <a:r>
              <a:rPr lang="da-DK" sz="4400" dirty="0"/>
              <a:t>1C. </a:t>
            </a:r>
            <a:r>
              <a:rPr lang="da-DK" b="1" dirty="0"/>
              <a:t>Ledelsesretten og dens rammer</a:t>
            </a:r>
            <a:br>
              <a:rPr lang="da-DK" dirty="0"/>
            </a:br>
            <a:endParaRPr lang="da-DK" sz="4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181775-5A4F-42B9-A07F-5C101ADF5AF2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E7573B-45B1-40C5-8CAA-C964B490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dirty="0"/>
              <a:t>Historisk – ledelsesret contra </a:t>
            </a:r>
            <a:r>
              <a:rPr lang="da-DK" dirty="0" err="1"/>
              <a:t>lønret</a:t>
            </a:r>
            <a:endParaRPr lang="da-DK" dirty="0"/>
          </a:p>
          <a:p>
            <a:pPr lvl="1"/>
            <a:r>
              <a:rPr lang="da-DK" dirty="0"/>
              <a:t>Énsidig fastlæggelse (blot ikke fysisk og psykisk belastende miljø</a:t>
            </a:r>
          </a:p>
          <a:p>
            <a:pPr lvl="1"/>
            <a:r>
              <a:rPr lang="da-DK" dirty="0"/>
              <a:t>Forskellige forhold </a:t>
            </a:r>
          </a:p>
          <a:p>
            <a:pPr lvl="2"/>
            <a:r>
              <a:rPr lang="da-DK" dirty="0"/>
              <a:t>Ex. Skraldemandskonflikten – pålæg om overarbejde</a:t>
            </a:r>
          </a:p>
          <a:p>
            <a:pPr lvl="2"/>
            <a:r>
              <a:rPr lang="da-DK" dirty="0"/>
              <a:t>Ex. Pålæg om samarbejde</a:t>
            </a:r>
          </a:p>
          <a:p>
            <a:pPr lvl="2"/>
            <a:r>
              <a:rPr lang="da-DK" dirty="0"/>
              <a:t>Ex. Pålæg om korte forberedelse</a:t>
            </a:r>
          </a:p>
          <a:p>
            <a:pPr lvl="2"/>
            <a:r>
              <a:rPr lang="da-DK" dirty="0"/>
              <a:t>Ex. Pålæg om andet arbejde ved mangel på primært arbejde</a:t>
            </a:r>
          </a:p>
          <a:p>
            <a:pPr lvl="1"/>
            <a:r>
              <a:rPr lang="da-DK" dirty="0"/>
              <a:t>Særlige forhold vedrørende ledelsesretten på højskole </a:t>
            </a:r>
          </a:p>
        </p:txBody>
      </p:sp>
    </p:spTree>
    <p:extLst>
      <p:ext uri="{BB962C8B-B14F-4D97-AF65-F5344CB8AC3E}">
        <p14:creationId xmlns:p14="http://schemas.microsoft.com/office/powerpoint/2010/main" val="416833545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5" y="692696"/>
            <a:ext cx="9334565" cy="1152128"/>
          </a:xfrm>
        </p:spPr>
        <p:txBody>
          <a:bodyPr>
            <a:noAutofit/>
          </a:bodyPr>
          <a:lstStyle/>
          <a:p>
            <a:pPr lvl="0"/>
            <a:r>
              <a:rPr lang="da-DK" sz="4400" dirty="0"/>
              <a:t>1D. </a:t>
            </a:r>
            <a:r>
              <a:rPr lang="da-DK" b="1" dirty="0"/>
              <a:t>Et særligt fokus her på ansættelsesforhold, der ikke kan besvares ja-nej!</a:t>
            </a:r>
            <a:endParaRPr lang="da-DK" sz="4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181775-5A4F-42B9-A07F-5C101ADF5AF2}" type="slidenum">
              <a:rPr lang="da-DK" smtClean="0"/>
              <a:pPr/>
              <a:t>6</a:t>
            </a:fld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E7573B-45B1-40C5-8CAA-C964B490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Ex.: ”Hvor langt væk kan vagtlæreren sove?”</a:t>
            </a:r>
          </a:p>
          <a:p>
            <a:endParaRPr lang="da-DK" dirty="0"/>
          </a:p>
          <a:p>
            <a:r>
              <a:rPr lang="da-DK" dirty="0"/>
              <a:t>2. TEMAER OG CASES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5214739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5" y="692696"/>
            <a:ext cx="9334565" cy="1152128"/>
          </a:xfrm>
        </p:spPr>
        <p:txBody>
          <a:bodyPr>
            <a:noAutofit/>
          </a:bodyPr>
          <a:lstStyle/>
          <a:p>
            <a:pPr lvl="0"/>
            <a:r>
              <a:rPr lang="da-DK" sz="4400" dirty="0"/>
              <a:t>2A. </a:t>
            </a:r>
            <a:r>
              <a:rPr lang="da-DK" b="1" dirty="0"/>
              <a:t>TEMAER og CASES </a:t>
            </a:r>
            <a:endParaRPr lang="da-DK" sz="4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181775-5A4F-42B9-A07F-5C101ADF5AF2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E7573B-45B1-40C5-8CAA-C964B4906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66" y="1844824"/>
            <a:ext cx="9334565" cy="4555984"/>
          </a:xfrm>
        </p:spPr>
        <p:txBody>
          <a:bodyPr/>
          <a:lstStyle/>
          <a:p>
            <a:pPr marL="457200" lvl="0" indent="-457200">
              <a:buFont typeface="+mj-lt"/>
              <a:buAutoNum type="alphaLcParenR"/>
            </a:pPr>
            <a:r>
              <a:rPr lang="da-DK" b="1" dirty="0"/>
              <a:t>Arbejdstiden (både hos lærere og TAP) – </a:t>
            </a:r>
            <a:r>
              <a:rPr lang="da-DK" b="1" dirty="0">
                <a:solidFill>
                  <a:srgbClr val="FF0000"/>
                </a:solidFill>
              </a:rPr>
              <a:t>OPG.1</a:t>
            </a:r>
            <a:endParaRPr lang="da-DK" b="1" dirty="0"/>
          </a:p>
          <a:p>
            <a:pPr lvl="1"/>
            <a:r>
              <a:rPr lang="da-DK" dirty="0"/>
              <a:t>Tilrettelæggelse / Fordeling / Kontrol – TÆLLING?</a:t>
            </a:r>
          </a:p>
          <a:p>
            <a:pPr lvl="1"/>
            <a:r>
              <a:rPr lang="da-DK" dirty="0"/>
              <a:t>Hvor meget overlades til den enkelte? (balancepunktet)</a:t>
            </a:r>
          </a:p>
          <a:p>
            <a:pPr marL="457200" lvl="0" indent="-457200">
              <a:buFont typeface="+mj-lt"/>
              <a:buAutoNum type="alphaLcParenR"/>
            </a:pPr>
            <a:r>
              <a:rPr lang="da-DK" b="1" dirty="0"/>
              <a:t>Løn – </a:t>
            </a:r>
            <a:r>
              <a:rPr lang="da-DK" b="1" dirty="0">
                <a:solidFill>
                  <a:srgbClr val="FF0000"/>
                </a:solidFill>
              </a:rPr>
              <a:t>OPG. 2 og 3</a:t>
            </a:r>
            <a:endParaRPr lang="da-DK" b="1" dirty="0"/>
          </a:p>
          <a:p>
            <a:pPr lvl="1">
              <a:buFontTx/>
              <a:buChar char="-"/>
            </a:pPr>
            <a:r>
              <a:rPr lang="da-DK" dirty="0"/>
              <a:t>Fastsættelse – brug af tillæg – offentlighed om lønforhold? Osv.</a:t>
            </a:r>
          </a:p>
          <a:p>
            <a:pPr marL="457200" lvl="0" indent="-457200">
              <a:buFont typeface="+mj-lt"/>
              <a:buAutoNum type="alphaLcParenR"/>
            </a:pPr>
            <a:r>
              <a:rPr lang="da-DK" b="1" dirty="0"/>
              <a:t>Fravær – håndteringen i praksis – </a:t>
            </a:r>
            <a:r>
              <a:rPr lang="da-DK" b="1" dirty="0">
                <a:solidFill>
                  <a:srgbClr val="FF0000"/>
                </a:solidFill>
              </a:rPr>
              <a:t>OPG. 4</a:t>
            </a:r>
            <a:endParaRPr lang="da-DK" b="1" dirty="0"/>
          </a:p>
          <a:p>
            <a:pPr lvl="1"/>
            <a:r>
              <a:rPr lang="da-DK" dirty="0"/>
              <a:t>Sygdom – Børns sygdom – Vikar – Orlov (- Beregning af tidsreduktion) osv.</a:t>
            </a:r>
          </a:p>
          <a:p>
            <a:pPr marL="0" lvl="0" indent="0">
              <a:buNone/>
            </a:pPr>
            <a:r>
              <a:rPr lang="da-DK" b="1" dirty="0"/>
              <a:t>d)   Kostskoledelen</a:t>
            </a:r>
          </a:p>
          <a:p>
            <a:pPr lvl="1"/>
            <a:r>
              <a:rPr lang="da-DK" dirty="0"/>
              <a:t>Vagter – ansvar – fritidsaktiviteter –</a:t>
            </a:r>
          </a:p>
          <a:p>
            <a:pPr lvl="1"/>
            <a:r>
              <a:rPr lang="da-DK" dirty="0"/>
              <a:t>Forholdet ansat-elev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0311010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5" y="692696"/>
            <a:ext cx="9334565" cy="1152128"/>
          </a:xfrm>
        </p:spPr>
        <p:txBody>
          <a:bodyPr>
            <a:noAutofit/>
          </a:bodyPr>
          <a:lstStyle/>
          <a:p>
            <a:pPr lvl="0"/>
            <a:r>
              <a:rPr lang="da-DK" sz="4800" dirty="0"/>
              <a:t>2B. </a:t>
            </a:r>
            <a:r>
              <a:rPr lang="da-DK" sz="4400" b="1" dirty="0"/>
              <a:t>TEMAER og CASES </a:t>
            </a:r>
            <a:endParaRPr lang="da-DK" sz="4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181775-5A4F-42B9-A07F-5C101ADF5AF2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E7573B-45B1-40C5-8CAA-C964B4906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66" y="1844824"/>
            <a:ext cx="9334565" cy="4555984"/>
          </a:xfrm>
        </p:spPr>
        <p:txBody>
          <a:bodyPr/>
          <a:lstStyle/>
          <a:p>
            <a:pPr marL="0" lvl="0" indent="0">
              <a:buNone/>
            </a:pPr>
            <a:r>
              <a:rPr lang="da-DK" b="1" dirty="0"/>
              <a:t>d)  Boligforhold</a:t>
            </a:r>
          </a:p>
          <a:p>
            <a:pPr marL="457200" lvl="1" indent="0">
              <a:buNone/>
            </a:pPr>
            <a:r>
              <a:rPr lang="da-DK" dirty="0"/>
              <a:t>- Incitamenter – prioriteringer – praktisk administration?</a:t>
            </a:r>
          </a:p>
          <a:p>
            <a:pPr marL="0" lvl="0" indent="0">
              <a:buNone/>
            </a:pPr>
            <a:r>
              <a:rPr lang="da-DK" b="1" dirty="0"/>
              <a:t>e)  Forvaltning af skolens midler – </a:t>
            </a:r>
            <a:r>
              <a:rPr lang="da-DK" b="1" dirty="0">
                <a:solidFill>
                  <a:srgbClr val="FF0000"/>
                </a:solidFill>
              </a:rPr>
              <a:t>OPG. 5</a:t>
            </a:r>
            <a:endParaRPr lang="da-DK" b="1" dirty="0"/>
          </a:p>
          <a:p>
            <a:pPr marL="457200" lvl="1" indent="0">
              <a:buNone/>
            </a:pPr>
            <a:r>
              <a:rPr lang="da-DK" dirty="0"/>
              <a:t>- Styrelsens udmelding om sponsorater</a:t>
            </a:r>
          </a:p>
          <a:p>
            <a:pPr marL="457200" lvl="1" indent="0">
              <a:buNone/>
            </a:pPr>
            <a:r>
              <a:rPr lang="da-DK" dirty="0"/>
              <a:t>- Kreative former for opnåelse af egenbetaling?</a:t>
            </a:r>
          </a:p>
          <a:p>
            <a:pPr marL="0" indent="0">
              <a:buNone/>
            </a:pPr>
            <a:r>
              <a:rPr lang="da-DK" b="1" dirty="0"/>
              <a:t>f)  Ledelsesrettens rammer – </a:t>
            </a:r>
            <a:r>
              <a:rPr lang="da-DK" b="1" dirty="0">
                <a:solidFill>
                  <a:srgbClr val="FF0000"/>
                </a:solidFill>
              </a:rPr>
              <a:t>OPG. 6</a:t>
            </a:r>
          </a:p>
          <a:p>
            <a:pPr lvl="1" indent="-342900">
              <a:buFontTx/>
              <a:buChar char="-"/>
            </a:pPr>
            <a:r>
              <a:rPr lang="da-DK" dirty="0"/>
              <a:t>Dilemmaer</a:t>
            </a:r>
          </a:p>
          <a:p>
            <a:pPr lvl="1" indent="-342900">
              <a:buFontTx/>
              <a:buChar char="-"/>
            </a:pPr>
            <a:r>
              <a:rPr lang="da-DK" dirty="0"/>
              <a:t>Mellemlederens idealposition</a:t>
            </a:r>
          </a:p>
          <a:p>
            <a:pPr lvl="1" indent="-342900">
              <a:buFontTx/>
              <a:buChar char="-"/>
            </a:pPr>
            <a:r>
              <a:rPr lang="da-DK" dirty="0"/>
              <a:t>Værktøjer</a:t>
            </a:r>
          </a:p>
        </p:txBody>
      </p:sp>
    </p:spTree>
    <p:extLst>
      <p:ext uri="{BB962C8B-B14F-4D97-AF65-F5344CB8AC3E}">
        <p14:creationId xmlns:p14="http://schemas.microsoft.com/office/powerpoint/2010/main" val="1281875378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65" y="692696"/>
            <a:ext cx="9334565" cy="1152128"/>
          </a:xfrm>
        </p:spPr>
        <p:txBody>
          <a:bodyPr>
            <a:noAutofit/>
          </a:bodyPr>
          <a:lstStyle/>
          <a:p>
            <a:pPr lvl="0"/>
            <a:r>
              <a:rPr lang="da-DK" sz="4400" dirty="0"/>
              <a:t>3. </a:t>
            </a:r>
            <a:r>
              <a:rPr lang="da-DK" b="1" dirty="0"/>
              <a:t>LEDELSESVÆRKTØJER / HANDLEMODELLER</a:t>
            </a:r>
            <a:endParaRPr lang="da-DK" sz="4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C181775-5A4F-42B9-A07F-5C101ADF5AF2}" type="slidenum">
              <a:rPr lang="da-DK" smtClean="0"/>
              <a:pPr/>
              <a:t>9</a:t>
            </a:fld>
            <a:endParaRPr lang="da-DK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E7573B-45B1-40C5-8CAA-C964B490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da-DK" dirty="0"/>
              <a:t>Drøftelser – møder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dirty="0"/>
              <a:t>Personalehåndbog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dirty="0"/>
              <a:t>Mus-samtaler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dirty="0"/>
              <a:t>Bestyrelsesudspil</a:t>
            </a:r>
          </a:p>
          <a:p>
            <a:pPr marL="457200" lvl="0" indent="-457200">
              <a:buFont typeface="+mj-lt"/>
              <a:buAutoNum type="arabicPeriod"/>
            </a:pPr>
            <a:r>
              <a:rPr lang="da-DK" dirty="0"/>
              <a:t>Foreningsbistand/-rådgivning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3280765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4949</TotalTime>
  <Words>363</Words>
  <Application>Microsoft Office PowerPoint</Application>
  <PresentationFormat>Widescreen</PresentationFormat>
  <Paragraphs>88</Paragraphs>
  <Slides>9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Franklin Gothic Demi Cond</vt:lpstr>
      <vt:lpstr>Franklin Gothic Book</vt:lpstr>
      <vt:lpstr>Verdana</vt:lpstr>
      <vt:lpstr>Standarddesign</vt:lpstr>
      <vt:lpstr>Jura og ansættelsesforhold</vt:lpstr>
      <vt:lpstr>  Workshop 1 – Jura og ansættelsesforhold          (- fra et ledelsessynspunkt)</vt:lpstr>
      <vt:lpstr> 1A. Ansættelsesforhold i f. t. en særlig TRADITONEN  </vt:lpstr>
      <vt:lpstr> 1B. Ansættelsesforhold i f. t. en særlig LOVGIVNING </vt:lpstr>
      <vt:lpstr> 1C. Ledelsesretten og dens rammer </vt:lpstr>
      <vt:lpstr>1D. Et særligt fokus her på ansættelsesforhold, der ikke kan besvares ja-nej!</vt:lpstr>
      <vt:lpstr>2A. TEMAER og CASES </vt:lpstr>
      <vt:lpstr>2B. TEMAER og CASES </vt:lpstr>
      <vt:lpstr>3. LEDELSESVÆRKTØJER / HANDLEMODELLER</vt:lpstr>
    </vt:vector>
  </TitlesOfParts>
  <Company>FFD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Undervisning</dc:title>
  <dc:creator>Jakob Bonde Rasmussen</dc:creator>
  <cp:lastModifiedBy>Thor West Nielsen</cp:lastModifiedBy>
  <cp:revision>323</cp:revision>
  <cp:lastPrinted>2016-10-11T09:22:43Z</cp:lastPrinted>
  <dcterms:created xsi:type="dcterms:W3CDTF">2006-09-12T13:09:02Z</dcterms:created>
  <dcterms:modified xsi:type="dcterms:W3CDTF">2019-05-28T11:43:45Z</dcterms:modified>
</cp:coreProperties>
</file>