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65" r:id="rId2"/>
    <p:sldId id="286" r:id="rId3"/>
    <p:sldId id="298" r:id="rId4"/>
    <p:sldId id="299" r:id="rId5"/>
    <p:sldId id="300" r:id="rId6"/>
    <p:sldId id="301" r:id="rId7"/>
    <p:sldId id="302" r:id="rId8"/>
    <p:sldId id="287" r:id="rId9"/>
    <p:sldId id="288" r:id="rId10"/>
    <p:sldId id="289" r:id="rId11"/>
    <p:sldId id="290" r:id="rId12"/>
    <p:sldId id="297" r:id="rId13"/>
    <p:sldId id="294" r:id="rId14"/>
    <p:sldId id="291" r:id="rId15"/>
    <p:sldId id="295" r:id="rId16"/>
    <p:sldId id="296" r:id="rId17"/>
    <p:sldId id="281" r:id="rId18"/>
    <p:sldId id="260" r:id="rId19"/>
    <p:sldId id="292" r:id="rId20"/>
    <p:sldId id="280" r:id="rId21"/>
  </p:sldIdLst>
  <p:sldSz cx="9144000" cy="6858000" type="screen4x3"/>
  <p:notesSz cx="6810375" cy="99425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74" autoAdjust="0"/>
  </p:normalViewPr>
  <p:slideViewPr>
    <p:cSldViewPr showGuides="1">
      <p:cViewPr varScale="1">
        <p:scale>
          <a:sx n="117" d="100"/>
          <a:sy n="117" d="100"/>
        </p:scale>
        <p:origin x="1440"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8E569F91-6680-4D71-9A8D-CF7965DA0947}" type="datetimeFigureOut">
              <a:rPr lang="da-DK" smtClean="0"/>
              <a:t>10-11-2021</a:t>
            </a:fld>
            <a:endParaRPr lang="da-DK"/>
          </a:p>
        </p:txBody>
      </p:sp>
      <p:sp>
        <p:nvSpPr>
          <p:cNvPr id="4" name="Pladsholder til sidefod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A06F3010-8CE9-4301-BDAD-46A48113C591}" type="slidenum">
              <a:rPr lang="da-DK" smtClean="0"/>
              <a:t>‹nr.›</a:t>
            </a:fld>
            <a:endParaRPr lang="da-DK"/>
          </a:p>
        </p:txBody>
      </p:sp>
    </p:spTree>
    <p:extLst>
      <p:ext uri="{BB962C8B-B14F-4D97-AF65-F5344CB8AC3E}">
        <p14:creationId xmlns:p14="http://schemas.microsoft.com/office/powerpoint/2010/main" val="489393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D7C016CC-3E2F-4E25-A757-79BA8742ACEC}" type="datetimeFigureOut">
              <a:rPr lang="da-DK" smtClean="0"/>
              <a:t>10-11-2021</a:t>
            </a:fld>
            <a:endParaRPr lang="da-DK"/>
          </a:p>
        </p:txBody>
      </p:sp>
      <p:sp>
        <p:nvSpPr>
          <p:cNvPr id="4" name="Pladsholder til diasbillede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299B576E-7F51-499D-B874-CE92486096D6}" type="slidenum">
              <a:rPr lang="da-DK" smtClean="0"/>
              <a:t>‹nr.›</a:t>
            </a:fld>
            <a:endParaRPr lang="da-DK"/>
          </a:p>
        </p:txBody>
      </p:sp>
    </p:spTree>
    <p:extLst>
      <p:ext uri="{BB962C8B-B14F-4D97-AF65-F5344CB8AC3E}">
        <p14:creationId xmlns:p14="http://schemas.microsoft.com/office/powerpoint/2010/main" val="89924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Jeppe og Felix:</a:t>
            </a:r>
            <a:r>
              <a:rPr lang="da-DK" baseline="0" dirty="0" smtClean="0"/>
              <a:t> </a:t>
            </a:r>
            <a:r>
              <a:rPr lang="da-DK" dirty="0" smtClean="0"/>
              <a:t>Tak for ordet. Vi</a:t>
            </a:r>
            <a:r>
              <a:rPr lang="da-DK" baseline="0" dirty="0" smtClean="0"/>
              <a:t> er glade for at vi må komme med et oplæg i dag. </a:t>
            </a:r>
          </a:p>
          <a:p>
            <a:endParaRPr lang="da-DK" dirty="0" smtClean="0"/>
          </a:p>
          <a:p>
            <a:r>
              <a:rPr lang="da-DK" dirty="0" smtClean="0"/>
              <a:t>Næste slide =</a:t>
            </a:r>
            <a:r>
              <a:rPr lang="da-DK" baseline="0" dirty="0" smtClean="0"/>
              <a:t> Det vi skal igennem. </a:t>
            </a:r>
            <a:endParaRPr lang="da-DK" dirty="0" smtClean="0"/>
          </a:p>
          <a:p>
            <a:endParaRPr lang="da-DK" dirty="0" smtClean="0"/>
          </a:p>
        </p:txBody>
      </p:sp>
      <p:sp>
        <p:nvSpPr>
          <p:cNvPr id="4" name="Pladsholder til slidenummer 3"/>
          <p:cNvSpPr>
            <a:spLocks noGrp="1"/>
          </p:cNvSpPr>
          <p:nvPr>
            <p:ph type="sldNum" sz="quarter" idx="10"/>
          </p:nvPr>
        </p:nvSpPr>
        <p:spPr/>
        <p:txBody>
          <a:bodyPr/>
          <a:lstStyle/>
          <a:p>
            <a:fld id="{299B576E-7F51-499D-B874-CE92486096D6}" type="slidenum">
              <a:rPr lang="da-DK" smtClean="0"/>
              <a:t>1</a:t>
            </a:fld>
            <a:endParaRPr lang="da-DK"/>
          </a:p>
        </p:txBody>
      </p:sp>
    </p:spTree>
    <p:extLst>
      <p:ext uri="{BB962C8B-B14F-4D97-AF65-F5344CB8AC3E}">
        <p14:creationId xmlns:p14="http://schemas.microsoft.com/office/powerpoint/2010/main" val="3584328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Jeppe:</a:t>
            </a:r>
          </a:p>
          <a:p>
            <a:endParaRPr lang="da-DK" dirty="0"/>
          </a:p>
        </p:txBody>
      </p:sp>
      <p:sp>
        <p:nvSpPr>
          <p:cNvPr id="4" name="Pladsholder til slidenummer 3"/>
          <p:cNvSpPr>
            <a:spLocks noGrp="1"/>
          </p:cNvSpPr>
          <p:nvPr>
            <p:ph type="sldNum" sz="quarter" idx="10"/>
          </p:nvPr>
        </p:nvSpPr>
        <p:spPr/>
        <p:txBody>
          <a:bodyPr/>
          <a:lstStyle/>
          <a:p>
            <a:fld id="{FD2496F8-464B-4098-8B2C-8307299358D5}" type="slidenum">
              <a:rPr lang="da-DK" smtClean="0"/>
              <a:t>10</a:t>
            </a:fld>
            <a:endParaRPr lang="da-DK"/>
          </a:p>
        </p:txBody>
      </p:sp>
    </p:spTree>
    <p:extLst>
      <p:ext uri="{BB962C8B-B14F-4D97-AF65-F5344CB8AC3E}">
        <p14:creationId xmlns:p14="http://schemas.microsoft.com/office/powerpoint/2010/main" val="1219992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Jeppe:</a:t>
            </a:r>
          </a:p>
          <a:p>
            <a:r>
              <a:rPr lang="da-DK" sz="1200" b="1" i="0" u="sng" strike="noStrike" kern="1200" baseline="0" dirty="0" smtClean="0">
                <a:solidFill>
                  <a:schemeClr val="tx1"/>
                </a:solidFill>
                <a:latin typeface="+mn-lt"/>
                <a:ea typeface="+mn-ea"/>
                <a:cs typeface="+mn-cs"/>
              </a:rPr>
              <a:t> Lovgrundlag som omhandler SPS </a:t>
            </a:r>
            <a:r>
              <a:rPr lang="da-DK" sz="1200" b="0" i="0" u="none" strike="noStrike" kern="1200" baseline="0" dirty="0" smtClean="0">
                <a:solidFill>
                  <a:schemeClr val="tx1"/>
                </a:solidFill>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0" i="0" u="none" strike="noStrike" kern="1200" baseline="0" dirty="0" smtClean="0">
                <a:solidFill>
                  <a:schemeClr val="tx1"/>
                </a:solidFill>
                <a:latin typeface="+mn-lt"/>
                <a:ea typeface="+mn-ea"/>
                <a:cs typeface="+mn-cs"/>
              </a:rPr>
              <a:t>Lovbekendtgørelse nr. 280 af 25/03/2019 ”Bekendtgørelse af lov om folkehøjskoler” § 27. </a:t>
            </a:r>
          </a:p>
          <a:p>
            <a:pPr marL="171450" indent="-171450">
              <a:buFontTx/>
              <a:buChar char="-"/>
            </a:pPr>
            <a:r>
              <a:rPr lang="da-DK" sz="1200" b="0" i="0" u="none" strike="noStrike" kern="1200" baseline="0" dirty="0" smtClean="0">
                <a:solidFill>
                  <a:schemeClr val="tx1"/>
                </a:solidFill>
                <a:latin typeface="+mn-lt"/>
                <a:ea typeface="+mn-ea"/>
                <a:cs typeface="+mn-cs"/>
              </a:rPr>
              <a:t>Bekendtgørelse nr. 1066 af 13/10/2019 ”Bekendtgørelse om tilskud m.v. til folkehøjskoler” § 34-37. </a:t>
            </a:r>
          </a:p>
          <a:p>
            <a:pPr marL="171450" indent="-171450">
              <a:buFontTx/>
              <a:buChar char="-"/>
            </a:pPr>
            <a:r>
              <a:rPr lang="da-DK" sz="1200" b="0" i="0" u="none" strike="noStrike" kern="1200" baseline="0" dirty="0" smtClean="0">
                <a:solidFill>
                  <a:schemeClr val="tx1"/>
                </a:solidFill>
                <a:latin typeface="+mn-lt"/>
                <a:ea typeface="+mn-ea"/>
                <a:cs typeface="+mn-cs"/>
              </a:rPr>
              <a:t>Vejledning nr. 9008 af 07/01/2020 ” Vejledning om tilskud til specialundervisning og elever med svære handicap på folkehøjskoler”. </a:t>
            </a:r>
          </a:p>
          <a:p>
            <a:pPr marL="171450" indent="-171450">
              <a:buFontTx/>
              <a:buChar char="-"/>
            </a:pPr>
            <a:endParaRPr lang="da-DK" sz="1200" b="0" i="0" u="none" strike="noStrike" kern="1200" baseline="0" dirty="0" smtClean="0">
              <a:solidFill>
                <a:schemeClr val="tx1"/>
              </a:solidFill>
              <a:latin typeface="+mn-lt"/>
              <a:ea typeface="+mn-ea"/>
              <a:cs typeface="+mn-cs"/>
            </a:endParaRPr>
          </a:p>
          <a:p>
            <a:pPr marL="171450" indent="-171450">
              <a:buFontTx/>
              <a:buChar char="-"/>
            </a:pPr>
            <a:r>
              <a:rPr lang="da-DK" sz="1200" b="0" i="0" u="none" strike="noStrike" kern="1200" baseline="0" dirty="0" smtClean="0">
                <a:solidFill>
                  <a:schemeClr val="tx1"/>
                </a:solidFill>
                <a:latin typeface="+mn-lt"/>
                <a:ea typeface="+mn-ea"/>
                <a:cs typeface="+mn-cs"/>
              </a:rPr>
              <a:t>Alt ovenstående kan hentes på www.retsinformation.dk </a:t>
            </a:r>
          </a:p>
          <a:p>
            <a:endParaRPr lang="da-DK" dirty="0"/>
          </a:p>
        </p:txBody>
      </p:sp>
      <p:sp>
        <p:nvSpPr>
          <p:cNvPr id="4" name="Pladsholder til slidenummer 3"/>
          <p:cNvSpPr>
            <a:spLocks noGrp="1"/>
          </p:cNvSpPr>
          <p:nvPr>
            <p:ph type="sldNum" sz="quarter" idx="10"/>
          </p:nvPr>
        </p:nvSpPr>
        <p:spPr/>
        <p:txBody>
          <a:bodyPr/>
          <a:lstStyle/>
          <a:p>
            <a:fld id="{FD2496F8-464B-4098-8B2C-8307299358D5}" type="slidenum">
              <a:rPr lang="da-DK" smtClean="0"/>
              <a:t>11</a:t>
            </a:fld>
            <a:endParaRPr lang="da-DK"/>
          </a:p>
        </p:txBody>
      </p:sp>
    </p:spTree>
    <p:extLst>
      <p:ext uri="{BB962C8B-B14F-4D97-AF65-F5344CB8AC3E}">
        <p14:creationId xmlns:p14="http://schemas.microsoft.com/office/powerpoint/2010/main" val="175817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Jeppe</a:t>
            </a:r>
            <a:endParaRPr lang="da-DK" dirty="0"/>
          </a:p>
        </p:txBody>
      </p:sp>
      <p:sp>
        <p:nvSpPr>
          <p:cNvPr id="4" name="Pladsholder til slidenummer 3"/>
          <p:cNvSpPr>
            <a:spLocks noGrp="1"/>
          </p:cNvSpPr>
          <p:nvPr>
            <p:ph type="sldNum" sz="quarter" idx="10"/>
          </p:nvPr>
        </p:nvSpPr>
        <p:spPr/>
        <p:txBody>
          <a:bodyPr/>
          <a:lstStyle/>
          <a:p>
            <a:fld id="{299B576E-7F51-499D-B874-CE92486096D6}" type="slidenum">
              <a:rPr lang="da-DK" smtClean="0"/>
              <a:t>12</a:t>
            </a:fld>
            <a:endParaRPr lang="da-DK"/>
          </a:p>
        </p:txBody>
      </p:sp>
    </p:spTree>
    <p:extLst>
      <p:ext uri="{BB962C8B-B14F-4D97-AF65-F5344CB8AC3E}">
        <p14:creationId xmlns:p14="http://schemas.microsoft.com/office/powerpoint/2010/main" val="2171018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99B576E-7F51-499D-B874-CE92486096D6}" type="slidenum">
              <a:rPr lang="da-DK" smtClean="0"/>
              <a:t>13</a:t>
            </a:fld>
            <a:endParaRPr lang="da-DK"/>
          </a:p>
        </p:txBody>
      </p:sp>
    </p:spTree>
    <p:extLst>
      <p:ext uri="{BB962C8B-B14F-4D97-AF65-F5344CB8AC3E}">
        <p14:creationId xmlns:p14="http://schemas.microsoft.com/office/powerpoint/2010/main" val="3044827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99B576E-7F51-499D-B874-CE92486096D6}" type="slidenum">
              <a:rPr lang="da-DK" smtClean="0"/>
              <a:t>14</a:t>
            </a:fld>
            <a:endParaRPr lang="da-DK"/>
          </a:p>
        </p:txBody>
      </p:sp>
    </p:spTree>
    <p:extLst>
      <p:ext uri="{BB962C8B-B14F-4D97-AF65-F5344CB8AC3E}">
        <p14:creationId xmlns:p14="http://schemas.microsoft.com/office/powerpoint/2010/main" val="2556829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99B576E-7F51-499D-B874-CE92486096D6}" type="slidenum">
              <a:rPr lang="da-DK" smtClean="0"/>
              <a:t>15</a:t>
            </a:fld>
            <a:endParaRPr lang="da-DK"/>
          </a:p>
        </p:txBody>
      </p:sp>
    </p:spTree>
    <p:extLst>
      <p:ext uri="{BB962C8B-B14F-4D97-AF65-F5344CB8AC3E}">
        <p14:creationId xmlns:p14="http://schemas.microsoft.com/office/powerpoint/2010/main" val="270820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dirty="0" smtClean="0"/>
              <a:t>Jeppe: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dirty="0" smtClean="0"/>
              <a:t>Punkt</a:t>
            </a:r>
            <a:r>
              <a:rPr lang="da-DK" sz="1200" b="0" kern="1200" baseline="0" dirty="0" smtClean="0"/>
              <a:t> 1: </a:t>
            </a:r>
            <a:r>
              <a:rPr lang="da-DK" sz="1200" b="0" kern="1200" dirty="0" smtClean="0"/>
              <a:t>Har skolen ikke selv den nødvendige software, skal skolen henvende sig til en ekstern leverandør for at få dannet ”den digitale årsrapport”. Den eksterne leverandør kan fx være skolens revisor eller et såkaldt opmærkningsbureau.</a:t>
            </a:r>
          </a:p>
          <a:p>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Slut af med: </a:t>
            </a:r>
            <a:r>
              <a:rPr lang="da-DK" sz="1200" dirty="0" smtClean="0"/>
              <a:t>Opfordring herfra er at tage kontakt til jeres revisor om forhøre jer om de kender til XBRL og indberetningen af regnskaber ved brug af XBRL.</a:t>
            </a:r>
          </a:p>
          <a:p>
            <a:endParaRPr lang="da-DK" dirty="0"/>
          </a:p>
        </p:txBody>
      </p:sp>
      <p:sp>
        <p:nvSpPr>
          <p:cNvPr id="4" name="Pladsholder til slidenummer 3"/>
          <p:cNvSpPr>
            <a:spLocks noGrp="1"/>
          </p:cNvSpPr>
          <p:nvPr>
            <p:ph type="sldNum" sz="quarter" idx="10"/>
          </p:nvPr>
        </p:nvSpPr>
        <p:spPr/>
        <p:txBody>
          <a:bodyPr/>
          <a:lstStyle/>
          <a:p>
            <a:fld id="{299B576E-7F51-499D-B874-CE92486096D6}" type="slidenum">
              <a:rPr lang="da-DK" smtClean="0"/>
              <a:t>16</a:t>
            </a:fld>
            <a:endParaRPr lang="da-DK"/>
          </a:p>
        </p:txBody>
      </p:sp>
    </p:spTree>
    <p:extLst>
      <p:ext uri="{BB962C8B-B14F-4D97-AF65-F5344CB8AC3E}">
        <p14:creationId xmlns:p14="http://schemas.microsoft.com/office/powerpoint/2010/main" val="2823242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dirty="0" smtClean="0">
                <a:solidFill>
                  <a:prstClr val="black"/>
                </a:solidFill>
                <a:latin typeface="+mn-lt"/>
              </a:rPr>
              <a:t>Jeppe: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dirty="0" smtClean="0">
                <a:solidFill>
                  <a:prstClr val="black"/>
                </a:solidFill>
                <a:latin typeface="+mn-lt"/>
              </a:rPr>
              <a:t>Igen emne skift.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dirty="0" smtClean="0">
                <a:solidFill>
                  <a:prstClr val="black"/>
                </a:solidFill>
                <a:latin typeface="+mn-lt"/>
              </a:rPr>
              <a:t>I april 2021 udkom</a:t>
            </a:r>
            <a:r>
              <a:rPr lang="da-DK" sz="1200" b="0" kern="1200" baseline="0" dirty="0" smtClean="0">
                <a:solidFill>
                  <a:prstClr val="black"/>
                </a:solidFill>
                <a:latin typeface="+mn-lt"/>
              </a:rPr>
              <a:t> en revideret udgave af tilsynet med de danske folkehøjskoler.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baseline="0" dirty="0" smtClean="0">
                <a:solidFill>
                  <a:prstClr val="black"/>
                </a:solidFill>
                <a:latin typeface="+mn-lt"/>
              </a:rPr>
              <a:t>Formlet med strategien er at </a:t>
            </a:r>
            <a:r>
              <a:rPr lang="da-DK" sz="1200" b="0" i="0" kern="1200" dirty="0" smtClean="0">
                <a:solidFill>
                  <a:schemeClr val="tx1"/>
                </a:solidFill>
                <a:effectLst/>
                <a:latin typeface="+mn-lt"/>
                <a:ea typeface="+mn-ea"/>
                <a:cs typeface="+mn-cs"/>
              </a:rPr>
              <a:t>beskrive baggrund, indhold og sanktioner ved tilsynet med folkehøjskolerne.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dirty="0" smtClean="0">
                <a:solidFill>
                  <a:prstClr val="black"/>
                </a:solidFill>
                <a:latin typeface="+mn-lt"/>
              </a:rPr>
              <a:t>Tilsyn udføres primært som et præventivt og dialogbaseret tilsyn.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dirty="0" smtClean="0">
                <a:solidFill>
                  <a:prstClr val="black"/>
                </a:solidFill>
                <a:latin typeface="+mn-lt"/>
              </a:rPr>
              <a:t>Værd evt. at nævne, vi har få store sager i tilsynet, men en del mindre  f.eks. anvendelse af skolens midler m.v.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smtClean="0">
                <a:solidFill>
                  <a:schemeClr val="tx1"/>
                </a:solidFill>
                <a:effectLst/>
                <a:latin typeface="+mn-lt"/>
                <a:ea typeface="+mn-ea"/>
                <a:cs typeface="+mn-cs"/>
              </a:rPr>
              <a:t>Strategien kan findes på</a:t>
            </a:r>
            <a:r>
              <a:rPr lang="da-DK" sz="1200" b="0" i="0" kern="1200" baseline="0" dirty="0" smtClean="0">
                <a:solidFill>
                  <a:schemeClr val="tx1"/>
                </a:solidFill>
                <a:effectLst/>
                <a:latin typeface="+mn-lt"/>
                <a:ea typeface="+mn-ea"/>
                <a:cs typeface="+mn-cs"/>
              </a:rPr>
              <a:t> vores hjemmeside: </a:t>
            </a:r>
            <a:r>
              <a:rPr lang="da-DK" sz="1200" b="0" kern="1200" dirty="0" smtClean="0">
                <a:solidFill>
                  <a:prstClr val="black"/>
                </a:solidFill>
                <a:latin typeface="+mn-lt"/>
              </a:rPr>
              <a:t>https://slks.dk/omraader/kulturinstitutioner/folkehoejskoler/tilsynet-med-de-danske-folkehoejskoler/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kern="1200" dirty="0" smtClean="0">
              <a:solidFill>
                <a:prstClr val="black"/>
              </a:solidFill>
              <a:latin typeface="+mn-lt"/>
            </a:endParaRPr>
          </a:p>
          <a:p>
            <a:endParaRPr lang="da-DK" dirty="0"/>
          </a:p>
        </p:txBody>
      </p:sp>
      <p:sp>
        <p:nvSpPr>
          <p:cNvPr id="4" name="Pladsholder til slidenummer 3"/>
          <p:cNvSpPr>
            <a:spLocks noGrp="1"/>
          </p:cNvSpPr>
          <p:nvPr>
            <p:ph type="sldNum" sz="quarter" idx="10"/>
          </p:nvPr>
        </p:nvSpPr>
        <p:spPr/>
        <p:txBody>
          <a:bodyPr/>
          <a:lstStyle/>
          <a:p>
            <a:fld id="{299B576E-7F51-499D-B874-CE92486096D6}" type="slidenum">
              <a:rPr lang="da-DK" smtClean="0"/>
              <a:t>17</a:t>
            </a:fld>
            <a:endParaRPr lang="da-DK"/>
          </a:p>
        </p:txBody>
      </p:sp>
    </p:spTree>
    <p:extLst>
      <p:ext uri="{BB962C8B-B14F-4D97-AF65-F5344CB8AC3E}">
        <p14:creationId xmlns:p14="http://schemas.microsoft.com/office/powerpoint/2010/main" val="1962883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Jeppe:</a:t>
            </a:r>
            <a:endParaRPr lang="da-DK" dirty="0"/>
          </a:p>
        </p:txBody>
      </p:sp>
      <p:sp>
        <p:nvSpPr>
          <p:cNvPr id="4" name="Pladsholder til diasnummer 3"/>
          <p:cNvSpPr>
            <a:spLocks noGrp="1"/>
          </p:cNvSpPr>
          <p:nvPr>
            <p:ph type="sldNum" sz="quarter" idx="10"/>
          </p:nvPr>
        </p:nvSpPr>
        <p:spPr/>
        <p:txBody>
          <a:bodyPr/>
          <a:lstStyle/>
          <a:p>
            <a:fld id="{85D2AB63-C1A9-40D3-A509-CC99AB6B0B63}" type="slidenum">
              <a:rPr lang="da-DK" smtClean="0"/>
              <a:t>18</a:t>
            </a:fld>
            <a:endParaRPr lang="da-DK"/>
          </a:p>
        </p:txBody>
      </p:sp>
    </p:spTree>
    <p:extLst>
      <p:ext uri="{BB962C8B-B14F-4D97-AF65-F5344CB8AC3E}">
        <p14:creationId xmlns:p14="http://schemas.microsoft.com/office/powerpoint/2010/main" val="3813870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Jeppe:</a:t>
            </a:r>
          </a:p>
          <a:p>
            <a:r>
              <a:rPr lang="da-DK" sz="1200" dirty="0" smtClean="0">
                <a:latin typeface="Calibri" panose="020F0502020204030204" pitchFamily="34" charset="0"/>
                <a:ea typeface="Calibri" panose="020F0502020204030204" pitchFamily="34" charset="0"/>
                <a:cs typeface="Times New Roman" panose="02020603050405020304" pitchFamily="18" charset="0"/>
              </a:rPr>
              <a:t>SLKS anvender institutionsregistret som oversigt over landets godkendte folkehøjskoler, forstandere, mailadresse, navn mv., når vi skal kommunikere med højskolen. Der skal derfor lyde en opfordringer herfra til, at I besøger institutionsregistret og ser, om de informationer, som står om højskolen, er ajourført. </a:t>
            </a:r>
          </a:p>
          <a:p>
            <a:endParaRPr lang="da-DK" sz="1200" dirty="0" smtClean="0">
              <a:latin typeface="Calibri" panose="020F0502020204030204" pitchFamily="34" charset="0"/>
              <a:cs typeface="Times New Roman" panose="02020603050405020304" pitchFamily="18" charset="0"/>
            </a:endParaRPr>
          </a:p>
          <a:p>
            <a:r>
              <a:rPr lang="da-DK" sz="1200" b="0" i="0" u="none" strike="noStrike" kern="1200" baseline="0" dirty="0" smtClean="0">
                <a:solidFill>
                  <a:schemeClr val="tx1"/>
                </a:solidFill>
                <a:latin typeface="+mn-lt"/>
                <a:ea typeface="+mn-ea"/>
                <a:cs typeface="+mn-cs"/>
              </a:rPr>
              <a:t>Ved skift af folkehøjskolens forstander, </a:t>
            </a:r>
            <a:r>
              <a:rPr lang="da-DK" sz="1200" b="0" i="0" u="none" strike="noStrike" kern="1200" baseline="0" dirty="0" err="1" smtClean="0">
                <a:solidFill>
                  <a:schemeClr val="tx1"/>
                </a:solidFill>
                <a:latin typeface="+mn-lt"/>
                <a:ea typeface="+mn-ea"/>
                <a:cs typeface="+mn-cs"/>
              </a:rPr>
              <a:t>bestyrelsesforperson</a:t>
            </a:r>
            <a:r>
              <a:rPr lang="da-DK" sz="1200" b="0" i="0" u="none" strike="noStrike" kern="1200" baseline="0" dirty="0" smtClean="0">
                <a:solidFill>
                  <a:schemeClr val="tx1"/>
                </a:solidFill>
                <a:latin typeface="+mn-lt"/>
                <a:ea typeface="+mn-ea"/>
                <a:cs typeface="+mn-cs"/>
              </a:rPr>
              <a:t> mail, telefonnummer mv. skal I indberette dette ved at indsende en ændringsblanket (skema til ændring af stamoplysninger), således at dette bliver ændret i institutionsregistret. I finder skemaet samt vejledning om, hvem I skal sende materialet til herinde: https://slks.dk/omraader/kulturinstitutioner/folkehoejskoler/lovgivning-om-folkehoejskoler/skemaer-og-vejledninger/. Kig under ”Skema til ændring af stamoplysninger for frie kostskoler”. </a:t>
            </a:r>
            <a:endParaRPr lang="da-DK" dirty="0"/>
          </a:p>
        </p:txBody>
      </p:sp>
      <p:sp>
        <p:nvSpPr>
          <p:cNvPr id="4" name="Pladsholder til slidenummer 3"/>
          <p:cNvSpPr>
            <a:spLocks noGrp="1"/>
          </p:cNvSpPr>
          <p:nvPr>
            <p:ph type="sldNum" sz="quarter" idx="10"/>
          </p:nvPr>
        </p:nvSpPr>
        <p:spPr/>
        <p:txBody>
          <a:bodyPr/>
          <a:lstStyle/>
          <a:p>
            <a:fld id="{299B576E-7F51-499D-B874-CE92486096D6}" type="slidenum">
              <a:rPr lang="da-DK" smtClean="0"/>
              <a:t>19</a:t>
            </a:fld>
            <a:endParaRPr lang="da-DK"/>
          </a:p>
        </p:txBody>
      </p:sp>
    </p:spTree>
    <p:extLst>
      <p:ext uri="{BB962C8B-B14F-4D97-AF65-F5344CB8AC3E}">
        <p14:creationId xmlns:p14="http://schemas.microsoft.com/office/powerpoint/2010/main" val="61712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Jeppe: </a:t>
            </a:r>
          </a:p>
          <a:p>
            <a:endParaRPr lang="da-DK" dirty="0" smtClean="0"/>
          </a:p>
          <a:p>
            <a:r>
              <a:rPr lang="da-DK" dirty="0" smtClean="0"/>
              <a:t>Der er en del på programmet. </a:t>
            </a:r>
          </a:p>
          <a:p>
            <a:r>
              <a:rPr lang="da-DK" dirty="0" smtClean="0"/>
              <a:t>Vi har flere forskellige emner, og</a:t>
            </a:r>
            <a:r>
              <a:rPr lang="da-DK" baseline="0" dirty="0" smtClean="0"/>
              <a:t> tager derfor spørgsmål løbende. </a:t>
            </a:r>
          </a:p>
          <a:p>
            <a:r>
              <a:rPr lang="da-DK" baseline="0" dirty="0" smtClean="0"/>
              <a:t>Ellers er der blot at sige, l</a:t>
            </a:r>
            <a:r>
              <a:rPr lang="da-DK" dirty="0" smtClean="0"/>
              <a:t>æn jer til</a:t>
            </a:r>
            <a:r>
              <a:rPr lang="da-DK" baseline="0" dirty="0" smtClean="0"/>
              <a:t>bage og nyd turen </a:t>
            </a:r>
            <a:r>
              <a:rPr lang="da-DK" baseline="0" dirty="0" smtClean="0">
                <a:sym typeface="Wingdings" panose="05000000000000000000" pitchFamily="2" charset="2"/>
              </a:rPr>
              <a:t>;). </a:t>
            </a:r>
            <a:endParaRPr lang="da-DK" dirty="0"/>
          </a:p>
        </p:txBody>
      </p:sp>
      <p:sp>
        <p:nvSpPr>
          <p:cNvPr id="4" name="Pladsholder til slidenummer 3"/>
          <p:cNvSpPr>
            <a:spLocks noGrp="1"/>
          </p:cNvSpPr>
          <p:nvPr>
            <p:ph type="sldNum" sz="quarter" idx="10"/>
          </p:nvPr>
        </p:nvSpPr>
        <p:spPr/>
        <p:txBody>
          <a:bodyPr/>
          <a:lstStyle/>
          <a:p>
            <a:fld id="{299B576E-7F51-499D-B874-CE92486096D6}" type="slidenum">
              <a:rPr lang="da-DK" smtClean="0"/>
              <a:t>2</a:t>
            </a:fld>
            <a:endParaRPr lang="da-DK"/>
          </a:p>
        </p:txBody>
      </p:sp>
    </p:spTree>
    <p:extLst>
      <p:ext uri="{BB962C8B-B14F-4D97-AF65-F5344CB8AC3E}">
        <p14:creationId xmlns:p14="http://schemas.microsoft.com/office/powerpoint/2010/main" val="1538533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99B576E-7F51-499D-B874-CE92486096D6}" type="slidenum">
              <a:rPr lang="da-DK" smtClean="0"/>
              <a:t>20</a:t>
            </a:fld>
            <a:endParaRPr lang="da-DK"/>
          </a:p>
        </p:txBody>
      </p:sp>
    </p:spTree>
    <p:extLst>
      <p:ext uri="{BB962C8B-B14F-4D97-AF65-F5344CB8AC3E}">
        <p14:creationId xmlns:p14="http://schemas.microsoft.com/office/powerpoint/2010/main" val="59064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endParaRPr lang="da-DK" sz="1200" b="0" i="0" kern="1200" baseline="0" dirty="0" smtClean="0">
              <a:solidFill>
                <a:schemeClr val="tx1"/>
              </a:solidFill>
              <a:effectLst/>
              <a:latin typeface="Verdana" pitchFamily="34" charset="0"/>
              <a:ea typeface="+mn-ea"/>
              <a:cs typeface="+mn-cs"/>
            </a:endParaRPr>
          </a:p>
        </p:txBody>
      </p:sp>
      <p:sp>
        <p:nvSpPr>
          <p:cNvPr id="4" name="Pladsholder til slidenummer 3"/>
          <p:cNvSpPr>
            <a:spLocks noGrp="1"/>
          </p:cNvSpPr>
          <p:nvPr>
            <p:ph type="sldNum" sz="quarter" idx="10"/>
          </p:nvPr>
        </p:nvSpPr>
        <p:spPr/>
        <p:txBody>
          <a:bodyPr/>
          <a:lstStyle/>
          <a:p>
            <a:pPr>
              <a:defRPr/>
            </a:pPr>
            <a:fld id="{0A79EAC7-0D3F-4A03-8D21-58D6A126FC22}" type="slidenum">
              <a:rPr lang="en-GB" altLang="da-DK" smtClean="0"/>
              <a:pPr>
                <a:defRPr/>
              </a:pPr>
              <a:t>3</a:t>
            </a:fld>
            <a:endParaRPr lang="en-GB" altLang="da-DK"/>
          </a:p>
        </p:txBody>
      </p:sp>
    </p:spTree>
    <p:extLst>
      <p:ext uri="{BB962C8B-B14F-4D97-AF65-F5344CB8AC3E}">
        <p14:creationId xmlns:p14="http://schemas.microsoft.com/office/powerpoint/2010/main" val="205804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0A79EAC7-0D3F-4A03-8D21-58D6A126FC22}" type="slidenum">
              <a:rPr lang="en-GB" altLang="da-DK" smtClean="0"/>
              <a:pPr>
                <a:defRPr/>
              </a:pPr>
              <a:t>4</a:t>
            </a:fld>
            <a:endParaRPr lang="en-GB" altLang="da-DK"/>
          </a:p>
        </p:txBody>
      </p:sp>
    </p:spTree>
    <p:extLst>
      <p:ext uri="{BB962C8B-B14F-4D97-AF65-F5344CB8AC3E}">
        <p14:creationId xmlns:p14="http://schemas.microsoft.com/office/powerpoint/2010/main" val="598002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0A79EAC7-0D3F-4A03-8D21-58D6A126FC22}" type="slidenum">
              <a:rPr lang="en-GB" altLang="da-DK" smtClean="0"/>
              <a:pPr>
                <a:defRPr/>
              </a:pPr>
              <a:t>5</a:t>
            </a:fld>
            <a:endParaRPr lang="en-GB" altLang="da-DK"/>
          </a:p>
        </p:txBody>
      </p:sp>
    </p:spTree>
    <p:extLst>
      <p:ext uri="{BB962C8B-B14F-4D97-AF65-F5344CB8AC3E}">
        <p14:creationId xmlns:p14="http://schemas.microsoft.com/office/powerpoint/2010/main" val="325533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endParaRPr lang="da-DK" baseline="0" dirty="0" smtClean="0"/>
          </a:p>
        </p:txBody>
      </p:sp>
      <p:sp>
        <p:nvSpPr>
          <p:cNvPr id="4" name="Pladsholder til diasnummer 3"/>
          <p:cNvSpPr>
            <a:spLocks noGrp="1"/>
          </p:cNvSpPr>
          <p:nvPr>
            <p:ph type="sldNum" sz="quarter" idx="10"/>
          </p:nvPr>
        </p:nvSpPr>
        <p:spPr/>
        <p:txBody>
          <a:bodyPr/>
          <a:lstStyle/>
          <a:p>
            <a:pPr>
              <a:defRPr/>
            </a:pPr>
            <a:fld id="{0A79EAC7-0D3F-4A03-8D21-58D6A126FC22}" type="slidenum">
              <a:rPr lang="en-GB" altLang="da-DK" smtClean="0"/>
              <a:pPr>
                <a:defRPr/>
              </a:pPr>
              <a:t>6</a:t>
            </a:fld>
            <a:endParaRPr lang="en-GB" altLang="da-DK"/>
          </a:p>
        </p:txBody>
      </p:sp>
    </p:spTree>
    <p:extLst>
      <p:ext uri="{BB962C8B-B14F-4D97-AF65-F5344CB8AC3E}">
        <p14:creationId xmlns:p14="http://schemas.microsoft.com/office/powerpoint/2010/main" val="443601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0A79EAC7-0D3F-4A03-8D21-58D6A126FC22}" type="slidenum">
              <a:rPr lang="en-GB" altLang="da-DK" smtClean="0"/>
              <a:pPr>
                <a:defRPr/>
              </a:pPr>
              <a:t>7</a:t>
            </a:fld>
            <a:endParaRPr lang="en-GB" altLang="da-DK"/>
          </a:p>
        </p:txBody>
      </p:sp>
    </p:spTree>
    <p:extLst>
      <p:ext uri="{BB962C8B-B14F-4D97-AF65-F5344CB8AC3E}">
        <p14:creationId xmlns:p14="http://schemas.microsoft.com/office/powerpoint/2010/main" val="157097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Jeppe:</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-Punkt </a:t>
            </a:r>
            <a:r>
              <a:rPr lang="da-DK" sz="1200" dirty="0" smtClean="0"/>
              <a:t>3) </a:t>
            </a:r>
            <a:r>
              <a:rPr lang="da-DK" sz="1200" dirty="0"/>
              <a:t>Man </a:t>
            </a:r>
            <a:r>
              <a:rPr lang="da-DK" sz="1200" dirty="0" smtClean="0"/>
              <a:t>kan </a:t>
            </a:r>
            <a:r>
              <a:rPr lang="da-DK" sz="1200" dirty="0"/>
              <a:t>se støtte i undervisningen som en 4 trins raket; 1) skolens almindelige undervisning 2) skolens mentorordning, 3) støtte efter højskolelovens § 27. stk. 1 og 4) støtte efter højskolelovens § 27. stk. 2</a:t>
            </a:r>
          </a:p>
          <a:p>
            <a:endParaRPr lang="da-DK" dirty="0"/>
          </a:p>
        </p:txBody>
      </p:sp>
      <p:sp>
        <p:nvSpPr>
          <p:cNvPr id="4" name="Pladsholder til slidenummer 3"/>
          <p:cNvSpPr>
            <a:spLocks noGrp="1"/>
          </p:cNvSpPr>
          <p:nvPr>
            <p:ph type="sldNum" sz="quarter" idx="10"/>
          </p:nvPr>
        </p:nvSpPr>
        <p:spPr/>
        <p:txBody>
          <a:bodyPr/>
          <a:lstStyle/>
          <a:p>
            <a:fld id="{299B576E-7F51-499D-B874-CE92486096D6}" type="slidenum">
              <a:rPr lang="da-DK" smtClean="0"/>
              <a:t>8</a:t>
            </a:fld>
            <a:endParaRPr lang="da-DK"/>
          </a:p>
        </p:txBody>
      </p:sp>
    </p:spTree>
    <p:extLst>
      <p:ext uri="{BB962C8B-B14F-4D97-AF65-F5344CB8AC3E}">
        <p14:creationId xmlns:p14="http://schemas.microsoft.com/office/powerpoint/2010/main" val="2154283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Jeppe:</a:t>
            </a:r>
          </a:p>
          <a:p>
            <a:endParaRPr lang="da-DK" dirty="0"/>
          </a:p>
        </p:txBody>
      </p:sp>
      <p:sp>
        <p:nvSpPr>
          <p:cNvPr id="4" name="Pladsholder til slidenummer 3"/>
          <p:cNvSpPr>
            <a:spLocks noGrp="1"/>
          </p:cNvSpPr>
          <p:nvPr>
            <p:ph type="sldNum" sz="quarter" idx="10"/>
          </p:nvPr>
        </p:nvSpPr>
        <p:spPr/>
        <p:txBody>
          <a:bodyPr/>
          <a:lstStyle/>
          <a:p>
            <a:fld id="{FD2496F8-464B-4098-8B2C-8307299358D5}" type="slidenum">
              <a:rPr lang="da-DK" smtClean="0"/>
              <a:t>9</a:t>
            </a:fld>
            <a:endParaRPr lang="da-DK"/>
          </a:p>
        </p:txBody>
      </p:sp>
    </p:spTree>
    <p:extLst>
      <p:ext uri="{BB962C8B-B14F-4D97-AF65-F5344CB8AC3E}">
        <p14:creationId xmlns:p14="http://schemas.microsoft.com/office/powerpoint/2010/main" val="1802703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700213"/>
            <a:ext cx="9144000" cy="4681537"/>
          </a:xfrm>
          <a:prstGeom prst="rect">
            <a:avLst/>
          </a:prstGeom>
          <a:solidFill>
            <a:srgbClr val="DDDCD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defRPr/>
            </a:pPr>
            <a:endParaRPr lang="da-DK" altLang="da-DK" smtClean="0">
              <a:solidFill>
                <a:srgbClr val="000000"/>
              </a:solidFill>
            </a:endParaRPr>
          </a:p>
        </p:txBody>
      </p:sp>
      <p:pic>
        <p:nvPicPr>
          <p:cNvPr id="5" name="Picture 8" descr="Kulturstyrelsen_DK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0675" y="366713"/>
            <a:ext cx="17462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p:cNvSpPr>
            <a:spLocks/>
          </p:cNvSpPr>
          <p:nvPr/>
        </p:nvSpPr>
        <p:spPr bwMode="gray">
          <a:xfrm>
            <a:off x="-2232025" y="44450"/>
            <a:ext cx="214471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a:tabLst>
                <a:tab pos="177800" algn="l"/>
              </a:tabLst>
              <a:defRPr>
                <a:solidFill>
                  <a:schemeClr val="tx1"/>
                </a:solidFill>
                <a:latin typeface="Verdana" pitchFamily="34" charset="0"/>
              </a:defRPr>
            </a:lvl1pPr>
            <a:lvl2pPr marL="742950" indent="-285750" defTabSz="457200">
              <a:tabLst>
                <a:tab pos="177800" algn="l"/>
              </a:tabLst>
              <a:defRPr>
                <a:solidFill>
                  <a:schemeClr val="tx1"/>
                </a:solidFill>
                <a:latin typeface="Verdana" pitchFamily="34" charset="0"/>
              </a:defRPr>
            </a:lvl2pPr>
            <a:lvl3pPr marL="1143000" indent="-228600" defTabSz="457200">
              <a:tabLst>
                <a:tab pos="177800" algn="l"/>
              </a:tabLst>
              <a:defRPr>
                <a:solidFill>
                  <a:schemeClr val="tx1"/>
                </a:solidFill>
                <a:latin typeface="Verdana" pitchFamily="34" charset="0"/>
              </a:defRPr>
            </a:lvl3pPr>
            <a:lvl4pPr marL="1600200" indent="-228600" defTabSz="457200">
              <a:tabLst>
                <a:tab pos="177800" algn="l"/>
              </a:tabLst>
              <a:defRPr>
                <a:solidFill>
                  <a:schemeClr val="tx1"/>
                </a:solidFill>
                <a:latin typeface="Verdana" pitchFamily="34" charset="0"/>
              </a:defRPr>
            </a:lvl4pPr>
            <a:lvl5pPr marL="2057400" indent="-228600" defTabSz="457200">
              <a:tabLst>
                <a:tab pos="177800" algn="l"/>
              </a:tabLst>
              <a:defRPr>
                <a:solidFill>
                  <a:schemeClr val="tx1"/>
                </a:solidFill>
                <a:latin typeface="Verdana" pitchFamily="34" charset="0"/>
              </a:defRPr>
            </a:lvl5pPr>
            <a:lvl6pPr marL="2514600" indent="-228600" defTabSz="457200" fontAlgn="base">
              <a:spcBef>
                <a:spcPct val="0"/>
              </a:spcBef>
              <a:spcAft>
                <a:spcPct val="0"/>
              </a:spcAft>
              <a:tabLst>
                <a:tab pos="177800" algn="l"/>
              </a:tabLst>
              <a:defRPr>
                <a:solidFill>
                  <a:schemeClr val="tx1"/>
                </a:solidFill>
                <a:latin typeface="Verdana" pitchFamily="34" charset="0"/>
              </a:defRPr>
            </a:lvl6pPr>
            <a:lvl7pPr marL="2971800" indent="-228600" defTabSz="457200" fontAlgn="base">
              <a:spcBef>
                <a:spcPct val="0"/>
              </a:spcBef>
              <a:spcAft>
                <a:spcPct val="0"/>
              </a:spcAft>
              <a:tabLst>
                <a:tab pos="177800" algn="l"/>
              </a:tabLst>
              <a:defRPr>
                <a:solidFill>
                  <a:schemeClr val="tx1"/>
                </a:solidFill>
                <a:latin typeface="Verdana" pitchFamily="34" charset="0"/>
              </a:defRPr>
            </a:lvl7pPr>
            <a:lvl8pPr marL="3429000" indent="-228600" defTabSz="457200" fontAlgn="base">
              <a:spcBef>
                <a:spcPct val="0"/>
              </a:spcBef>
              <a:spcAft>
                <a:spcPct val="0"/>
              </a:spcAft>
              <a:tabLst>
                <a:tab pos="177800" algn="l"/>
              </a:tabLst>
              <a:defRPr>
                <a:solidFill>
                  <a:schemeClr val="tx1"/>
                </a:solidFill>
                <a:latin typeface="Verdana" pitchFamily="34" charset="0"/>
              </a:defRPr>
            </a:lvl8pPr>
            <a:lvl9pPr marL="3886200" indent="-228600" defTabSz="457200" fontAlgn="base">
              <a:spcBef>
                <a:spcPct val="0"/>
              </a:spcBef>
              <a:spcAft>
                <a:spcPct val="0"/>
              </a:spcAft>
              <a:tabLst>
                <a:tab pos="177800" algn="l"/>
              </a:tabLst>
              <a:defRPr>
                <a:solidFill>
                  <a:schemeClr val="tx1"/>
                </a:solidFill>
                <a:latin typeface="Verdana" pitchFamily="34" charset="0"/>
              </a:defRPr>
            </a:lvl9pPr>
          </a:lstStyle>
          <a:p>
            <a:pPr algn="r" fontAlgn="base">
              <a:spcBef>
                <a:spcPct val="0"/>
              </a:spcBef>
              <a:spcAft>
                <a:spcPct val="0"/>
              </a:spcAft>
              <a:defRPr/>
            </a:pPr>
            <a:r>
              <a:rPr lang="da-DK" altLang="da-DK" sz="800" b="1" smtClean="0">
                <a:solidFill>
                  <a:srgbClr val="FFFFFF"/>
                </a:solidFill>
                <a:cs typeface="Arial" charset="0"/>
              </a:rPr>
              <a:t>Vis hjælpelinjer; </a:t>
            </a:r>
            <a:br>
              <a:rPr lang="da-DK" altLang="da-DK" sz="800" b="1" smtClean="0">
                <a:solidFill>
                  <a:srgbClr val="FFFFFF"/>
                </a:solidFill>
                <a:cs typeface="Arial" charset="0"/>
              </a:rPr>
            </a:br>
            <a:r>
              <a:rPr lang="da-DK" altLang="da-DK" sz="800" b="1" smtClean="0">
                <a:solidFill>
                  <a:srgbClr val="FFFFFF"/>
                </a:solidFill>
                <a:cs typeface="Arial" charset="0"/>
              </a:rPr>
              <a:t>hjælp ved placering </a:t>
            </a:r>
            <a:br>
              <a:rPr lang="da-DK" altLang="da-DK" sz="800" b="1" smtClean="0">
                <a:solidFill>
                  <a:srgbClr val="FFFFFF"/>
                </a:solidFill>
                <a:cs typeface="Arial" charset="0"/>
              </a:rPr>
            </a:br>
            <a:r>
              <a:rPr lang="da-DK" altLang="da-DK" sz="800" b="1" smtClean="0">
                <a:solidFill>
                  <a:srgbClr val="FFFFFF"/>
                </a:solidFill>
                <a:cs typeface="Arial" charset="0"/>
              </a:rPr>
              <a:t>af billeder og objekter:</a:t>
            </a:r>
          </a:p>
          <a:p>
            <a:pPr algn="r" fontAlgn="base">
              <a:spcBef>
                <a:spcPct val="0"/>
              </a:spcBef>
              <a:spcAft>
                <a:spcPct val="0"/>
              </a:spcAft>
              <a:defRPr/>
            </a:pPr>
            <a:r>
              <a:rPr lang="da-DK" altLang="da-DK" sz="800" smtClean="0">
                <a:solidFill>
                  <a:srgbClr val="FFFFFF"/>
                </a:solidFill>
                <a:cs typeface="Arial" charset="0"/>
              </a:rPr>
              <a:t/>
            </a:r>
            <a:br>
              <a:rPr lang="da-DK" altLang="da-DK" sz="800" smtClean="0">
                <a:solidFill>
                  <a:srgbClr val="FFFFFF"/>
                </a:solidFill>
                <a:cs typeface="Arial" charset="0"/>
              </a:rPr>
            </a:br>
            <a:r>
              <a:rPr lang="da-DK" altLang="da-DK" sz="800" smtClean="0">
                <a:solidFill>
                  <a:srgbClr val="FFFFFF"/>
                </a:solidFill>
                <a:cs typeface="Arial" charset="0"/>
              </a:rPr>
              <a:t>1.	</a:t>
            </a:r>
            <a:r>
              <a:rPr lang="da-DK" altLang="da-DK" sz="800" smtClean="0">
                <a:solidFill>
                  <a:srgbClr val="FFFFFF"/>
                </a:solidFill>
              </a:rPr>
              <a:t>Højreklik på den aktuelle side </a:t>
            </a:r>
            <a:br>
              <a:rPr lang="da-DK" altLang="da-DK" sz="800" smtClean="0">
                <a:solidFill>
                  <a:srgbClr val="FFFFFF"/>
                </a:solidFill>
              </a:rPr>
            </a:br>
            <a:r>
              <a:rPr lang="da-DK" altLang="da-DK" sz="800" smtClean="0">
                <a:solidFill>
                  <a:srgbClr val="FFFFFF"/>
                </a:solidFill>
              </a:rPr>
              <a:t>og vælg </a:t>
            </a:r>
            <a:r>
              <a:rPr lang="da-DK" altLang="da-DK" sz="800" smtClean="0">
                <a:solidFill>
                  <a:srgbClr val="FFFFFF"/>
                </a:solidFill>
                <a:cs typeface="Arial" charset="0"/>
              </a:rPr>
              <a:t>’Gitter og hjælpelinjer’</a:t>
            </a:r>
          </a:p>
          <a:p>
            <a:pPr algn="r" fontAlgn="base">
              <a:spcBef>
                <a:spcPct val="0"/>
              </a:spcBef>
              <a:spcAft>
                <a:spcPct val="0"/>
              </a:spcAft>
              <a:defRPr/>
            </a:pPr>
            <a:r>
              <a:rPr lang="da-DK" altLang="da-DK" sz="800" smtClean="0">
                <a:solidFill>
                  <a:srgbClr val="FFFFFF"/>
                </a:solidFill>
                <a:cs typeface="Arial" charset="0"/>
              </a:rPr>
              <a:t>2. 	</a:t>
            </a:r>
            <a:r>
              <a:rPr lang="da-DK" altLang="da-DK" sz="800" smtClean="0">
                <a:solidFill>
                  <a:srgbClr val="FFFFFF"/>
                </a:solidFill>
              </a:rPr>
              <a:t>Sæt kryds ved ’</a:t>
            </a:r>
            <a:br>
              <a:rPr lang="da-DK" altLang="da-DK" sz="800" smtClean="0">
                <a:solidFill>
                  <a:srgbClr val="FFFFFF"/>
                </a:solidFill>
              </a:rPr>
            </a:br>
            <a:r>
              <a:rPr lang="da-DK" altLang="da-DK" sz="800" smtClean="0">
                <a:solidFill>
                  <a:srgbClr val="FFFFFF"/>
                </a:solidFill>
              </a:rPr>
              <a:t>Vis’ tegnehjælpelinjer </a:t>
            </a:r>
            <a:br>
              <a:rPr lang="da-DK" altLang="da-DK" sz="800" smtClean="0">
                <a:solidFill>
                  <a:srgbClr val="FFFFFF"/>
                </a:solidFill>
              </a:rPr>
            </a:br>
            <a:r>
              <a:rPr lang="da-DK" altLang="da-DK" sz="800" smtClean="0">
                <a:solidFill>
                  <a:srgbClr val="FFFFFF"/>
                </a:solidFill>
              </a:rPr>
              <a:t>på skærmen</a:t>
            </a:r>
          </a:p>
          <a:p>
            <a:pPr algn="r" fontAlgn="base">
              <a:spcBef>
                <a:spcPct val="0"/>
              </a:spcBef>
              <a:spcAft>
                <a:spcPct val="0"/>
              </a:spcAft>
              <a:buFontTx/>
              <a:buAutoNum type="arabicPeriod" startAt="3"/>
              <a:defRPr/>
            </a:pPr>
            <a:r>
              <a:rPr lang="da-DK" altLang="da-DK" sz="800" smtClean="0">
                <a:solidFill>
                  <a:srgbClr val="FFFFFF"/>
                </a:solidFill>
                <a:cs typeface="Arial" charset="0"/>
              </a:rPr>
              <a:t> Vælg “OK”</a:t>
            </a:r>
          </a:p>
        </p:txBody>
      </p:sp>
      <p:sp>
        <p:nvSpPr>
          <p:cNvPr id="7" name="AutoShape 4"/>
          <p:cNvSpPr>
            <a:spLocks/>
          </p:cNvSpPr>
          <p:nvPr/>
        </p:nvSpPr>
        <p:spPr bwMode="gray">
          <a:xfrm>
            <a:off x="-1958975" y="4524375"/>
            <a:ext cx="187166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a:tabLst>
                <a:tab pos="177800" algn="l"/>
              </a:tabLst>
              <a:defRPr>
                <a:solidFill>
                  <a:schemeClr val="tx1"/>
                </a:solidFill>
                <a:latin typeface="Verdana" pitchFamily="34" charset="0"/>
              </a:defRPr>
            </a:lvl1pPr>
            <a:lvl2pPr marL="742950" indent="-285750" defTabSz="457200">
              <a:tabLst>
                <a:tab pos="177800" algn="l"/>
              </a:tabLst>
              <a:defRPr>
                <a:solidFill>
                  <a:schemeClr val="tx1"/>
                </a:solidFill>
                <a:latin typeface="Verdana" pitchFamily="34" charset="0"/>
              </a:defRPr>
            </a:lvl2pPr>
            <a:lvl3pPr marL="1143000" indent="-228600" defTabSz="457200">
              <a:tabLst>
                <a:tab pos="177800" algn="l"/>
              </a:tabLst>
              <a:defRPr>
                <a:solidFill>
                  <a:schemeClr val="tx1"/>
                </a:solidFill>
                <a:latin typeface="Verdana" pitchFamily="34" charset="0"/>
              </a:defRPr>
            </a:lvl3pPr>
            <a:lvl4pPr marL="1600200" indent="-228600" defTabSz="457200">
              <a:tabLst>
                <a:tab pos="177800" algn="l"/>
              </a:tabLst>
              <a:defRPr>
                <a:solidFill>
                  <a:schemeClr val="tx1"/>
                </a:solidFill>
                <a:latin typeface="Verdana" pitchFamily="34" charset="0"/>
              </a:defRPr>
            </a:lvl4pPr>
            <a:lvl5pPr marL="2057400" indent="-228600" defTabSz="457200">
              <a:tabLst>
                <a:tab pos="177800" algn="l"/>
              </a:tabLst>
              <a:defRPr>
                <a:solidFill>
                  <a:schemeClr val="tx1"/>
                </a:solidFill>
                <a:latin typeface="Verdana" pitchFamily="34" charset="0"/>
              </a:defRPr>
            </a:lvl5pPr>
            <a:lvl6pPr marL="2514600" indent="-228600" defTabSz="457200" fontAlgn="base">
              <a:spcBef>
                <a:spcPct val="0"/>
              </a:spcBef>
              <a:spcAft>
                <a:spcPct val="0"/>
              </a:spcAft>
              <a:tabLst>
                <a:tab pos="177800" algn="l"/>
              </a:tabLst>
              <a:defRPr>
                <a:solidFill>
                  <a:schemeClr val="tx1"/>
                </a:solidFill>
                <a:latin typeface="Verdana" pitchFamily="34" charset="0"/>
              </a:defRPr>
            </a:lvl6pPr>
            <a:lvl7pPr marL="2971800" indent="-228600" defTabSz="457200" fontAlgn="base">
              <a:spcBef>
                <a:spcPct val="0"/>
              </a:spcBef>
              <a:spcAft>
                <a:spcPct val="0"/>
              </a:spcAft>
              <a:tabLst>
                <a:tab pos="177800" algn="l"/>
              </a:tabLst>
              <a:defRPr>
                <a:solidFill>
                  <a:schemeClr val="tx1"/>
                </a:solidFill>
                <a:latin typeface="Verdana" pitchFamily="34" charset="0"/>
              </a:defRPr>
            </a:lvl7pPr>
            <a:lvl8pPr marL="3429000" indent="-228600" defTabSz="457200" fontAlgn="base">
              <a:spcBef>
                <a:spcPct val="0"/>
              </a:spcBef>
              <a:spcAft>
                <a:spcPct val="0"/>
              </a:spcAft>
              <a:tabLst>
                <a:tab pos="177800" algn="l"/>
              </a:tabLst>
              <a:defRPr>
                <a:solidFill>
                  <a:schemeClr val="tx1"/>
                </a:solidFill>
                <a:latin typeface="Verdana" pitchFamily="34" charset="0"/>
              </a:defRPr>
            </a:lvl8pPr>
            <a:lvl9pPr marL="3886200" indent="-228600" defTabSz="457200" fontAlgn="base">
              <a:spcBef>
                <a:spcPct val="0"/>
              </a:spcBef>
              <a:spcAft>
                <a:spcPct val="0"/>
              </a:spcAft>
              <a:tabLst>
                <a:tab pos="177800" algn="l"/>
              </a:tabLst>
              <a:defRPr>
                <a:solidFill>
                  <a:schemeClr val="tx1"/>
                </a:solidFill>
                <a:latin typeface="Verdana" pitchFamily="34" charset="0"/>
              </a:defRPr>
            </a:lvl9pPr>
          </a:lstStyle>
          <a:p>
            <a:pPr algn="r" fontAlgn="base">
              <a:spcBef>
                <a:spcPct val="0"/>
              </a:spcBef>
              <a:spcAft>
                <a:spcPct val="0"/>
              </a:spcAft>
              <a:defRPr/>
            </a:pPr>
            <a:r>
              <a:rPr lang="da-DK" altLang="da-DK" sz="900" smtClean="0">
                <a:solidFill>
                  <a:srgbClr val="FFFFFF"/>
                </a:solidFill>
                <a:cs typeface="Arial" charset="0"/>
              </a:rPr>
              <a:t>Overskrift skrives med </a:t>
            </a:r>
            <a:br>
              <a:rPr lang="da-DK" altLang="da-DK" sz="900" smtClean="0">
                <a:solidFill>
                  <a:srgbClr val="FFFFFF"/>
                </a:solidFill>
                <a:cs typeface="Arial" charset="0"/>
              </a:rPr>
            </a:br>
            <a:r>
              <a:rPr lang="da-DK" altLang="da-DK" sz="900" smtClean="0">
                <a:solidFill>
                  <a:srgbClr val="FFFFFF"/>
                </a:solidFill>
                <a:cs typeface="Arial" charset="0"/>
              </a:rPr>
              <a:t>STORE BOGSTAVER</a:t>
            </a:r>
          </a:p>
        </p:txBody>
      </p:sp>
      <p:sp>
        <p:nvSpPr>
          <p:cNvPr id="3075" name="Rectangle 3"/>
          <p:cNvSpPr>
            <a:spLocks noGrp="1" noChangeArrowheads="1"/>
          </p:cNvSpPr>
          <p:nvPr>
            <p:ph type="ctrTitle"/>
          </p:nvPr>
        </p:nvSpPr>
        <p:spPr>
          <a:xfrm>
            <a:off x="0" y="3146425"/>
            <a:ext cx="9175750" cy="2370138"/>
          </a:xfrm>
          <a:solidFill>
            <a:schemeClr val="accent2">
              <a:alpha val="50000"/>
            </a:schemeClr>
          </a:solidFill>
        </p:spPr>
        <p:txBody>
          <a:bodyPr lIns="1404000" tIns="180000" rIns="990000" bIns="648000" anchor="b"/>
          <a:lstStyle>
            <a:lvl1pPr>
              <a:lnSpc>
                <a:spcPct val="83000"/>
              </a:lnSpc>
              <a:defRPr sz="4000"/>
            </a:lvl1pPr>
          </a:lstStyle>
          <a:p>
            <a:pPr lvl="0"/>
            <a:r>
              <a:rPr lang="da-DK" altLang="da-DK" noProof="0" smtClean="0"/>
              <a:t>Klik for at redigere i master</a:t>
            </a:r>
            <a:endParaRPr lang="en-GB" altLang="da-DK" noProof="0" smtClean="0"/>
          </a:p>
        </p:txBody>
      </p:sp>
      <p:sp>
        <p:nvSpPr>
          <p:cNvPr id="3076" name="Rectangle 4"/>
          <p:cNvSpPr>
            <a:spLocks noGrp="1" noChangeArrowheads="1"/>
          </p:cNvSpPr>
          <p:nvPr>
            <p:ph type="subTitle" idx="1"/>
          </p:nvPr>
        </p:nvSpPr>
        <p:spPr>
          <a:xfrm>
            <a:off x="1439863" y="4879975"/>
            <a:ext cx="6732587" cy="628650"/>
          </a:xfrm>
        </p:spPr>
        <p:txBody>
          <a:bodyPr/>
          <a:lstStyle>
            <a:lvl1pPr marL="0" indent="0">
              <a:lnSpc>
                <a:spcPct val="94000"/>
              </a:lnSpc>
              <a:buFont typeface="Verdana" pitchFamily="34" charset="0"/>
              <a:buNone/>
              <a:defRPr sz="2300" b="0"/>
            </a:lvl1pPr>
          </a:lstStyle>
          <a:p>
            <a:pPr lvl="0"/>
            <a:r>
              <a:rPr lang="da-DK" altLang="da-DK" noProof="0" smtClean="0"/>
              <a:t>Klik for at redigere i master</a:t>
            </a:r>
            <a:endParaRPr lang="en-GB" altLang="da-DK" noProof="0" smtClean="0"/>
          </a:p>
        </p:txBody>
      </p:sp>
      <p:sp>
        <p:nvSpPr>
          <p:cNvPr id="8" name="Rectangle 5"/>
          <p:cNvSpPr>
            <a:spLocks noGrp="1" noChangeArrowheads="1"/>
          </p:cNvSpPr>
          <p:nvPr>
            <p:ph type="dt" sz="half" idx="10"/>
          </p:nvPr>
        </p:nvSpPr>
        <p:spPr>
          <a:xfrm>
            <a:off x="457200" y="6245225"/>
            <a:ext cx="2133600" cy="476250"/>
          </a:xfrm>
        </p:spPr>
        <p:txBody>
          <a:bodyPr/>
          <a:lstStyle>
            <a:lvl1pPr>
              <a:defRPr/>
            </a:lvl1pPr>
          </a:lstStyle>
          <a:p>
            <a:fld id="{F89D396F-A198-464A-AAAB-99F711047D26}" type="datetimeFigureOut">
              <a:rPr lang="da-DK" smtClean="0"/>
              <a:t>10-11-2021</a:t>
            </a:fld>
            <a:endParaRPr lang="da-DK"/>
          </a:p>
        </p:txBody>
      </p:sp>
      <p:sp>
        <p:nvSpPr>
          <p:cNvPr id="9" name="Rectangle 6"/>
          <p:cNvSpPr>
            <a:spLocks noGrp="1" noChangeArrowheads="1"/>
          </p:cNvSpPr>
          <p:nvPr>
            <p:ph type="ftr" sz="quarter" idx="11"/>
          </p:nvPr>
        </p:nvSpPr>
        <p:spPr>
          <a:xfrm>
            <a:off x="3124200" y="6245225"/>
            <a:ext cx="2895600" cy="476250"/>
          </a:xfrm>
        </p:spPr>
        <p:txBody>
          <a:bodyPr/>
          <a:lstStyle>
            <a:lvl1pPr>
              <a:defRPr/>
            </a:lvl1pPr>
          </a:lstStyle>
          <a:p>
            <a:endParaRPr lang="da-DK"/>
          </a:p>
        </p:txBody>
      </p:sp>
      <p:sp>
        <p:nvSpPr>
          <p:cNvPr id="10" name="Rectangle 7"/>
          <p:cNvSpPr>
            <a:spLocks noGrp="1" noChangeArrowheads="1"/>
          </p:cNvSpPr>
          <p:nvPr>
            <p:ph type="sldNum" sz="quarter" idx="12"/>
          </p:nvPr>
        </p:nvSpPr>
        <p:spPr>
          <a:xfrm>
            <a:off x="6553200" y="6245225"/>
            <a:ext cx="2133600" cy="476250"/>
          </a:xfrm>
        </p:spPr>
        <p:txBody>
          <a:bodyPr/>
          <a:lstStyle>
            <a:lvl1pPr>
              <a:defRPr/>
            </a:lvl1pPr>
          </a:lstStyle>
          <a:p>
            <a:fld id="{CC98A282-E25A-4E74-9237-E98DCF0DF51F}" type="slidenum">
              <a:rPr lang="da-DK" smtClean="0"/>
              <a:t>‹nr.›</a:t>
            </a:fld>
            <a:endParaRPr lang="da-DK"/>
          </a:p>
        </p:txBody>
      </p:sp>
    </p:spTree>
    <p:extLst>
      <p:ext uri="{BB962C8B-B14F-4D97-AF65-F5344CB8AC3E}">
        <p14:creationId xmlns:p14="http://schemas.microsoft.com/office/powerpoint/2010/main" val="273571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fld id="{F89D396F-A198-464A-AAAB-99F711047D26}" type="datetimeFigureOut">
              <a:rPr lang="da-DK" smtClean="0"/>
              <a:t>10-11-2021</a:t>
            </a:fld>
            <a:endParaRPr lang="da-DK"/>
          </a:p>
        </p:txBody>
      </p:sp>
      <p:sp>
        <p:nvSpPr>
          <p:cNvPr id="5" name="Rectangle 5"/>
          <p:cNvSpPr>
            <a:spLocks noGrp="1" noChangeArrowheads="1"/>
          </p:cNvSpPr>
          <p:nvPr>
            <p:ph type="ftr" sz="quarter" idx="11"/>
          </p:nvPr>
        </p:nvSpPr>
        <p:spPr>
          <a:ln/>
        </p:spPr>
        <p:txBody>
          <a:bodyPr/>
          <a:lstStyle>
            <a:lvl1pPr>
              <a:defRPr/>
            </a:lvl1pPr>
          </a:lstStyle>
          <a:p>
            <a:endParaRPr lang="da-DK"/>
          </a:p>
        </p:txBody>
      </p:sp>
      <p:sp>
        <p:nvSpPr>
          <p:cNvPr id="6" name="Rectangle 6"/>
          <p:cNvSpPr>
            <a:spLocks noGrp="1" noChangeArrowheads="1"/>
          </p:cNvSpPr>
          <p:nvPr>
            <p:ph type="sldNum" sz="quarter" idx="12"/>
          </p:nvPr>
        </p:nvSpPr>
        <p:spPr>
          <a:ln/>
        </p:spPr>
        <p:txBody>
          <a:bodyPr/>
          <a:lstStyle>
            <a:lvl1pPr>
              <a:defRPr/>
            </a:lvl1pPr>
          </a:lstStyle>
          <a:p>
            <a:fld id="{CC98A282-E25A-4E74-9237-E98DCF0DF51F}" type="slidenum">
              <a:rPr lang="da-DK" smtClean="0"/>
              <a:t>‹nr.›</a:t>
            </a:fld>
            <a:endParaRPr lang="da-DK"/>
          </a:p>
        </p:txBody>
      </p:sp>
    </p:spTree>
    <p:extLst>
      <p:ext uri="{BB962C8B-B14F-4D97-AF65-F5344CB8AC3E}">
        <p14:creationId xmlns:p14="http://schemas.microsoft.com/office/powerpoint/2010/main" val="3612531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526088" y="830263"/>
            <a:ext cx="1601787" cy="4578350"/>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719138" y="830263"/>
            <a:ext cx="4654550" cy="4578350"/>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fld id="{F89D396F-A198-464A-AAAB-99F711047D26}" type="datetimeFigureOut">
              <a:rPr lang="da-DK" smtClean="0"/>
              <a:t>10-11-2021</a:t>
            </a:fld>
            <a:endParaRPr lang="da-DK"/>
          </a:p>
        </p:txBody>
      </p:sp>
      <p:sp>
        <p:nvSpPr>
          <p:cNvPr id="5" name="Rectangle 5"/>
          <p:cNvSpPr>
            <a:spLocks noGrp="1" noChangeArrowheads="1"/>
          </p:cNvSpPr>
          <p:nvPr>
            <p:ph type="ftr" sz="quarter" idx="11"/>
          </p:nvPr>
        </p:nvSpPr>
        <p:spPr>
          <a:ln/>
        </p:spPr>
        <p:txBody>
          <a:bodyPr/>
          <a:lstStyle>
            <a:lvl1pPr>
              <a:defRPr/>
            </a:lvl1pPr>
          </a:lstStyle>
          <a:p>
            <a:endParaRPr lang="da-DK"/>
          </a:p>
        </p:txBody>
      </p:sp>
      <p:sp>
        <p:nvSpPr>
          <p:cNvPr id="6" name="Rectangle 6"/>
          <p:cNvSpPr>
            <a:spLocks noGrp="1" noChangeArrowheads="1"/>
          </p:cNvSpPr>
          <p:nvPr>
            <p:ph type="sldNum" sz="quarter" idx="12"/>
          </p:nvPr>
        </p:nvSpPr>
        <p:spPr>
          <a:ln/>
        </p:spPr>
        <p:txBody>
          <a:bodyPr/>
          <a:lstStyle>
            <a:lvl1pPr>
              <a:defRPr/>
            </a:lvl1pPr>
          </a:lstStyle>
          <a:p>
            <a:fld id="{CC98A282-E25A-4E74-9237-E98DCF0DF51F}" type="slidenum">
              <a:rPr lang="da-DK" smtClean="0"/>
              <a:t>‹nr.›</a:t>
            </a:fld>
            <a:endParaRPr lang="da-DK"/>
          </a:p>
        </p:txBody>
      </p:sp>
    </p:spTree>
    <p:extLst>
      <p:ext uri="{BB962C8B-B14F-4D97-AF65-F5344CB8AC3E}">
        <p14:creationId xmlns:p14="http://schemas.microsoft.com/office/powerpoint/2010/main" val="1044839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719138" y="830263"/>
            <a:ext cx="6408737" cy="457835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Rectangle 4"/>
          <p:cNvSpPr>
            <a:spLocks noGrp="1" noChangeArrowheads="1"/>
          </p:cNvSpPr>
          <p:nvPr>
            <p:ph type="dt" sz="half" idx="10"/>
          </p:nvPr>
        </p:nvSpPr>
        <p:spPr>
          <a:ln/>
        </p:spPr>
        <p:txBody>
          <a:bodyPr/>
          <a:lstStyle>
            <a:lvl1pPr>
              <a:defRPr/>
            </a:lvl1pPr>
          </a:lstStyle>
          <a:p>
            <a:fld id="{F89D396F-A198-464A-AAAB-99F711047D26}" type="datetimeFigureOut">
              <a:rPr lang="da-DK" smtClean="0"/>
              <a:t>10-11-2021</a:t>
            </a:fld>
            <a:endParaRPr lang="da-DK"/>
          </a:p>
        </p:txBody>
      </p:sp>
      <p:sp>
        <p:nvSpPr>
          <p:cNvPr id="4" name="Rectangle 5"/>
          <p:cNvSpPr>
            <a:spLocks noGrp="1" noChangeArrowheads="1"/>
          </p:cNvSpPr>
          <p:nvPr>
            <p:ph type="ftr" sz="quarter" idx="11"/>
          </p:nvPr>
        </p:nvSpPr>
        <p:spPr>
          <a:ln/>
        </p:spPr>
        <p:txBody>
          <a:bodyPr/>
          <a:lstStyle>
            <a:lvl1pPr>
              <a:defRPr/>
            </a:lvl1pPr>
          </a:lstStyle>
          <a:p>
            <a:endParaRPr lang="da-DK"/>
          </a:p>
        </p:txBody>
      </p:sp>
      <p:sp>
        <p:nvSpPr>
          <p:cNvPr id="5" name="Rectangle 6"/>
          <p:cNvSpPr>
            <a:spLocks noGrp="1" noChangeArrowheads="1"/>
          </p:cNvSpPr>
          <p:nvPr>
            <p:ph type="sldNum" sz="quarter" idx="12"/>
          </p:nvPr>
        </p:nvSpPr>
        <p:spPr>
          <a:ln/>
        </p:spPr>
        <p:txBody>
          <a:bodyPr/>
          <a:lstStyle>
            <a:lvl1pPr>
              <a:defRPr/>
            </a:lvl1pPr>
          </a:lstStyle>
          <a:p>
            <a:fld id="{CC98A282-E25A-4E74-9237-E98DCF0DF51F}" type="slidenum">
              <a:rPr lang="da-DK" smtClean="0"/>
              <a:t>‹nr.›</a:t>
            </a:fld>
            <a:endParaRPr lang="da-DK"/>
          </a:p>
        </p:txBody>
      </p:sp>
    </p:spTree>
    <p:extLst>
      <p:ext uri="{BB962C8B-B14F-4D97-AF65-F5344CB8AC3E}">
        <p14:creationId xmlns:p14="http://schemas.microsoft.com/office/powerpoint/2010/main" val="4281835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719138" y="830263"/>
            <a:ext cx="6408737" cy="869950"/>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719138" y="2097088"/>
            <a:ext cx="3127375" cy="33115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998913" y="2097088"/>
            <a:ext cx="3128962" cy="33115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fld id="{F89D396F-A198-464A-AAAB-99F711047D26}" type="datetimeFigureOut">
              <a:rPr lang="da-DK" smtClean="0"/>
              <a:t>10-11-2021</a:t>
            </a:fld>
            <a:endParaRPr lang="da-DK"/>
          </a:p>
        </p:txBody>
      </p:sp>
      <p:sp>
        <p:nvSpPr>
          <p:cNvPr id="6" name="Rectangle 5"/>
          <p:cNvSpPr>
            <a:spLocks noGrp="1" noChangeArrowheads="1"/>
          </p:cNvSpPr>
          <p:nvPr>
            <p:ph type="ftr" sz="quarter" idx="11"/>
          </p:nvPr>
        </p:nvSpPr>
        <p:spPr>
          <a:ln/>
        </p:spPr>
        <p:txBody>
          <a:bodyPr/>
          <a:lstStyle>
            <a:lvl1pPr>
              <a:defRPr/>
            </a:lvl1pPr>
          </a:lstStyle>
          <a:p>
            <a:endParaRPr lang="da-DK"/>
          </a:p>
        </p:txBody>
      </p:sp>
      <p:sp>
        <p:nvSpPr>
          <p:cNvPr id="7" name="Rectangle 6"/>
          <p:cNvSpPr>
            <a:spLocks noGrp="1" noChangeArrowheads="1"/>
          </p:cNvSpPr>
          <p:nvPr>
            <p:ph type="sldNum" sz="quarter" idx="12"/>
          </p:nvPr>
        </p:nvSpPr>
        <p:spPr>
          <a:ln/>
        </p:spPr>
        <p:txBody>
          <a:bodyPr/>
          <a:lstStyle>
            <a:lvl1pPr>
              <a:defRPr/>
            </a:lvl1pPr>
          </a:lstStyle>
          <a:p>
            <a:fld id="{CC98A282-E25A-4E74-9237-E98DCF0DF51F}" type="slidenum">
              <a:rPr lang="da-DK" smtClean="0"/>
              <a:t>‹nr.›</a:t>
            </a:fld>
            <a:endParaRPr lang="da-DK"/>
          </a:p>
        </p:txBody>
      </p:sp>
    </p:spTree>
    <p:extLst>
      <p:ext uri="{BB962C8B-B14F-4D97-AF65-F5344CB8AC3E}">
        <p14:creationId xmlns:p14="http://schemas.microsoft.com/office/powerpoint/2010/main" val="137451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719138" y="830263"/>
            <a:ext cx="6408737" cy="869950"/>
          </a:xfrm>
        </p:spPr>
        <p:txBody>
          <a:bodyPr/>
          <a:lstStyle/>
          <a:p>
            <a:r>
              <a:rPr lang="da-DK" smtClean="0"/>
              <a:t>Klik for at redigere i master</a:t>
            </a:r>
            <a:endParaRPr lang="da-DK"/>
          </a:p>
        </p:txBody>
      </p:sp>
      <p:sp>
        <p:nvSpPr>
          <p:cNvPr id="3" name="Pladsholder til indhold 2"/>
          <p:cNvSpPr>
            <a:spLocks noGrp="1"/>
          </p:cNvSpPr>
          <p:nvPr>
            <p:ph sz="half" idx="1"/>
          </p:nvPr>
        </p:nvSpPr>
        <p:spPr>
          <a:xfrm>
            <a:off x="719138" y="2097088"/>
            <a:ext cx="3127375" cy="33115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998913" y="2097088"/>
            <a:ext cx="3128962" cy="157956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998913" y="3829050"/>
            <a:ext cx="3128962" cy="15795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fld id="{F89D396F-A198-464A-AAAB-99F711047D26}" type="datetimeFigureOut">
              <a:rPr lang="da-DK" smtClean="0"/>
              <a:t>10-11-2021</a:t>
            </a:fld>
            <a:endParaRPr lang="da-DK"/>
          </a:p>
        </p:txBody>
      </p:sp>
      <p:sp>
        <p:nvSpPr>
          <p:cNvPr id="7" name="Rectangle 5"/>
          <p:cNvSpPr>
            <a:spLocks noGrp="1" noChangeArrowheads="1"/>
          </p:cNvSpPr>
          <p:nvPr>
            <p:ph type="ftr" sz="quarter" idx="11"/>
          </p:nvPr>
        </p:nvSpPr>
        <p:spPr>
          <a:ln/>
        </p:spPr>
        <p:txBody>
          <a:bodyPr/>
          <a:lstStyle>
            <a:lvl1pPr>
              <a:defRPr/>
            </a:lvl1pPr>
          </a:lstStyle>
          <a:p>
            <a:endParaRPr lang="da-DK"/>
          </a:p>
        </p:txBody>
      </p:sp>
      <p:sp>
        <p:nvSpPr>
          <p:cNvPr id="8" name="Rectangle 6"/>
          <p:cNvSpPr>
            <a:spLocks noGrp="1" noChangeArrowheads="1"/>
          </p:cNvSpPr>
          <p:nvPr>
            <p:ph type="sldNum" sz="quarter" idx="12"/>
          </p:nvPr>
        </p:nvSpPr>
        <p:spPr>
          <a:ln/>
        </p:spPr>
        <p:txBody>
          <a:bodyPr/>
          <a:lstStyle>
            <a:lvl1pPr>
              <a:defRPr/>
            </a:lvl1pPr>
          </a:lstStyle>
          <a:p>
            <a:fld id="{CC98A282-E25A-4E74-9237-E98DCF0DF51F}" type="slidenum">
              <a:rPr lang="da-DK" smtClean="0"/>
              <a:t>‹nr.›</a:t>
            </a:fld>
            <a:endParaRPr lang="da-DK"/>
          </a:p>
        </p:txBody>
      </p:sp>
    </p:spTree>
    <p:extLst>
      <p:ext uri="{BB962C8B-B14F-4D97-AF65-F5344CB8AC3E}">
        <p14:creationId xmlns:p14="http://schemas.microsoft.com/office/powerpoint/2010/main" val="45685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el, to indholdsobjekter og tekst">
    <p:spTree>
      <p:nvGrpSpPr>
        <p:cNvPr id="1" name=""/>
        <p:cNvGrpSpPr/>
        <p:nvPr/>
      </p:nvGrpSpPr>
      <p:grpSpPr>
        <a:xfrm>
          <a:off x="0" y="0"/>
          <a:ext cx="0" cy="0"/>
          <a:chOff x="0" y="0"/>
          <a:chExt cx="0" cy="0"/>
        </a:xfrm>
      </p:grpSpPr>
      <p:sp>
        <p:nvSpPr>
          <p:cNvPr id="2" name="Titel 1"/>
          <p:cNvSpPr>
            <a:spLocks noGrp="1"/>
          </p:cNvSpPr>
          <p:nvPr>
            <p:ph type="title"/>
          </p:nvPr>
        </p:nvSpPr>
        <p:spPr>
          <a:xfrm>
            <a:off x="719138" y="830263"/>
            <a:ext cx="6408737" cy="869950"/>
          </a:xfrm>
        </p:spPr>
        <p:txBody>
          <a:bodyPr/>
          <a:lstStyle/>
          <a:p>
            <a:r>
              <a:rPr lang="da-DK" smtClean="0"/>
              <a:t>Klik for at redigere i master</a:t>
            </a:r>
            <a:endParaRPr lang="da-DK"/>
          </a:p>
        </p:txBody>
      </p:sp>
      <p:sp>
        <p:nvSpPr>
          <p:cNvPr id="3" name="Pladsholder til indhold 2"/>
          <p:cNvSpPr>
            <a:spLocks noGrp="1"/>
          </p:cNvSpPr>
          <p:nvPr>
            <p:ph sz="quarter" idx="1"/>
          </p:nvPr>
        </p:nvSpPr>
        <p:spPr>
          <a:xfrm>
            <a:off x="719138" y="2097088"/>
            <a:ext cx="3127375" cy="157956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719138" y="3829050"/>
            <a:ext cx="3127375" cy="15795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half" idx="3"/>
          </p:nvPr>
        </p:nvSpPr>
        <p:spPr>
          <a:xfrm>
            <a:off x="3998913" y="2097088"/>
            <a:ext cx="3128962" cy="33115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fld id="{F89D396F-A198-464A-AAAB-99F711047D26}" type="datetimeFigureOut">
              <a:rPr lang="da-DK" smtClean="0"/>
              <a:t>10-11-2021</a:t>
            </a:fld>
            <a:endParaRPr lang="da-DK"/>
          </a:p>
        </p:txBody>
      </p:sp>
      <p:sp>
        <p:nvSpPr>
          <p:cNvPr id="7" name="Rectangle 5"/>
          <p:cNvSpPr>
            <a:spLocks noGrp="1" noChangeArrowheads="1"/>
          </p:cNvSpPr>
          <p:nvPr>
            <p:ph type="ftr" sz="quarter" idx="11"/>
          </p:nvPr>
        </p:nvSpPr>
        <p:spPr>
          <a:ln/>
        </p:spPr>
        <p:txBody>
          <a:bodyPr/>
          <a:lstStyle>
            <a:lvl1pPr>
              <a:defRPr/>
            </a:lvl1pPr>
          </a:lstStyle>
          <a:p>
            <a:endParaRPr lang="da-DK"/>
          </a:p>
        </p:txBody>
      </p:sp>
      <p:sp>
        <p:nvSpPr>
          <p:cNvPr id="8" name="Rectangle 6"/>
          <p:cNvSpPr>
            <a:spLocks noGrp="1" noChangeArrowheads="1"/>
          </p:cNvSpPr>
          <p:nvPr>
            <p:ph type="sldNum" sz="quarter" idx="12"/>
          </p:nvPr>
        </p:nvSpPr>
        <p:spPr>
          <a:ln/>
        </p:spPr>
        <p:txBody>
          <a:bodyPr/>
          <a:lstStyle>
            <a:lvl1pPr>
              <a:defRPr/>
            </a:lvl1pPr>
          </a:lstStyle>
          <a:p>
            <a:fld id="{CC98A282-E25A-4E74-9237-E98DCF0DF51F}" type="slidenum">
              <a:rPr lang="da-DK" smtClean="0"/>
              <a:t>‹nr.›</a:t>
            </a:fld>
            <a:endParaRPr lang="da-DK"/>
          </a:p>
        </p:txBody>
      </p:sp>
    </p:spTree>
    <p:extLst>
      <p:ext uri="{BB962C8B-B14F-4D97-AF65-F5344CB8AC3E}">
        <p14:creationId xmlns:p14="http://schemas.microsoft.com/office/powerpoint/2010/main" val="365606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fld id="{F89D396F-A198-464A-AAAB-99F711047D26}" type="datetimeFigureOut">
              <a:rPr lang="da-DK" smtClean="0"/>
              <a:t>10-11-2021</a:t>
            </a:fld>
            <a:endParaRPr lang="da-DK"/>
          </a:p>
        </p:txBody>
      </p:sp>
      <p:sp>
        <p:nvSpPr>
          <p:cNvPr id="5" name="Rectangle 5"/>
          <p:cNvSpPr>
            <a:spLocks noGrp="1" noChangeArrowheads="1"/>
          </p:cNvSpPr>
          <p:nvPr>
            <p:ph type="ftr" sz="quarter" idx="11"/>
          </p:nvPr>
        </p:nvSpPr>
        <p:spPr>
          <a:ln/>
        </p:spPr>
        <p:txBody>
          <a:bodyPr/>
          <a:lstStyle>
            <a:lvl1pPr>
              <a:defRPr/>
            </a:lvl1pPr>
          </a:lstStyle>
          <a:p>
            <a:endParaRPr lang="da-DK"/>
          </a:p>
        </p:txBody>
      </p:sp>
      <p:sp>
        <p:nvSpPr>
          <p:cNvPr id="6" name="Rectangle 6"/>
          <p:cNvSpPr>
            <a:spLocks noGrp="1" noChangeArrowheads="1"/>
          </p:cNvSpPr>
          <p:nvPr>
            <p:ph type="sldNum" sz="quarter" idx="12"/>
          </p:nvPr>
        </p:nvSpPr>
        <p:spPr>
          <a:ln/>
        </p:spPr>
        <p:txBody>
          <a:bodyPr/>
          <a:lstStyle>
            <a:lvl1pPr>
              <a:defRPr/>
            </a:lvl1pPr>
          </a:lstStyle>
          <a:p>
            <a:fld id="{CC98A282-E25A-4E74-9237-E98DCF0DF51F}" type="slidenum">
              <a:rPr lang="da-DK" smtClean="0"/>
              <a:t>‹nr.›</a:t>
            </a:fld>
            <a:endParaRPr lang="da-DK"/>
          </a:p>
        </p:txBody>
      </p:sp>
    </p:spTree>
    <p:extLst>
      <p:ext uri="{BB962C8B-B14F-4D97-AF65-F5344CB8AC3E}">
        <p14:creationId xmlns:p14="http://schemas.microsoft.com/office/powerpoint/2010/main" val="21573393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Rectangle 4"/>
          <p:cNvSpPr>
            <a:spLocks noGrp="1" noChangeArrowheads="1"/>
          </p:cNvSpPr>
          <p:nvPr>
            <p:ph type="dt" sz="half" idx="10"/>
          </p:nvPr>
        </p:nvSpPr>
        <p:spPr>
          <a:ln/>
        </p:spPr>
        <p:txBody>
          <a:bodyPr/>
          <a:lstStyle>
            <a:lvl1pPr>
              <a:defRPr/>
            </a:lvl1pPr>
          </a:lstStyle>
          <a:p>
            <a:fld id="{F89D396F-A198-464A-AAAB-99F711047D26}" type="datetimeFigureOut">
              <a:rPr lang="da-DK" smtClean="0"/>
              <a:t>10-11-2021</a:t>
            </a:fld>
            <a:endParaRPr lang="da-DK"/>
          </a:p>
        </p:txBody>
      </p:sp>
      <p:sp>
        <p:nvSpPr>
          <p:cNvPr id="5" name="Rectangle 5"/>
          <p:cNvSpPr>
            <a:spLocks noGrp="1" noChangeArrowheads="1"/>
          </p:cNvSpPr>
          <p:nvPr>
            <p:ph type="ftr" sz="quarter" idx="11"/>
          </p:nvPr>
        </p:nvSpPr>
        <p:spPr>
          <a:ln/>
        </p:spPr>
        <p:txBody>
          <a:bodyPr/>
          <a:lstStyle>
            <a:lvl1pPr>
              <a:defRPr/>
            </a:lvl1pPr>
          </a:lstStyle>
          <a:p>
            <a:endParaRPr lang="da-DK"/>
          </a:p>
        </p:txBody>
      </p:sp>
      <p:sp>
        <p:nvSpPr>
          <p:cNvPr id="6" name="Rectangle 6"/>
          <p:cNvSpPr>
            <a:spLocks noGrp="1" noChangeArrowheads="1"/>
          </p:cNvSpPr>
          <p:nvPr>
            <p:ph type="sldNum" sz="quarter" idx="12"/>
          </p:nvPr>
        </p:nvSpPr>
        <p:spPr>
          <a:ln/>
        </p:spPr>
        <p:txBody>
          <a:bodyPr/>
          <a:lstStyle>
            <a:lvl1pPr>
              <a:defRPr/>
            </a:lvl1pPr>
          </a:lstStyle>
          <a:p>
            <a:fld id="{CC98A282-E25A-4E74-9237-E98DCF0DF51F}" type="slidenum">
              <a:rPr lang="da-DK" smtClean="0"/>
              <a:t>‹nr.›</a:t>
            </a:fld>
            <a:endParaRPr lang="da-DK"/>
          </a:p>
        </p:txBody>
      </p:sp>
    </p:spTree>
    <p:extLst>
      <p:ext uri="{BB962C8B-B14F-4D97-AF65-F5344CB8AC3E}">
        <p14:creationId xmlns:p14="http://schemas.microsoft.com/office/powerpoint/2010/main" val="217942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719138" y="2097088"/>
            <a:ext cx="3127375" cy="331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998913" y="2097088"/>
            <a:ext cx="3128962" cy="331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fld id="{F89D396F-A198-464A-AAAB-99F711047D26}" type="datetimeFigureOut">
              <a:rPr lang="da-DK" smtClean="0"/>
              <a:t>10-11-2021</a:t>
            </a:fld>
            <a:endParaRPr lang="da-DK"/>
          </a:p>
        </p:txBody>
      </p:sp>
      <p:sp>
        <p:nvSpPr>
          <p:cNvPr id="6" name="Rectangle 5"/>
          <p:cNvSpPr>
            <a:spLocks noGrp="1" noChangeArrowheads="1"/>
          </p:cNvSpPr>
          <p:nvPr>
            <p:ph type="ftr" sz="quarter" idx="11"/>
          </p:nvPr>
        </p:nvSpPr>
        <p:spPr>
          <a:ln/>
        </p:spPr>
        <p:txBody>
          <a:bodyPr/>
          <a:lstStyle>
            <a:lvl1pPr>
              <a:defRPr/>
            </a:lvl1pPr>
          </a:lstStyle>
          <a:p>
            <a:endParaRPr lang="da-DK"/>
          </a:p>
        </p:txBody>
      </p:sp>
      <p:sp>
        <p:nvSpPr>
          <p:cNvPr id="7" name="Rectangle 6"/>
          <p:cNvSpPr>
            <a:spLocks noGrp="1" noChangeArrowheads="1"/>
          </p:cNvSpPr>
          <p:nvPr>
            <p:ph type="sldNum" sz="quarter" idx="12"/>
          </p:nvPr>
        </p:nvSpPr>
        <p:spPr>
          <a:ln/>
        </p:spPr>
        <p:txBody>
          <a:bodyPr/>
          <a:lstStyle>
            <a:lvl1pPr>
              <a:defRPr/>
            </a:lvl1pPr>
          </a:lstStyle>
          <a:p>
            <a:fld id="{CC98A282-E25A-4E74-9237-E98DCF0DF51F}" type="slidenum">
              <a:rPr lang="da-DK" smtClean="0"/>
              <a:t>‹nr.›</a:t>
            </a:fld>
            <a:endParaRPr lang="da-DK"/>
          </a:p>
        </p:txBody>
      </p:sp>
    </p:spTree>
    <p:extLst>
      <p:ext uri="{BB962C8B-B14F-4D97-AF65-F5344CB8AC3E}">
        <p14:creationId xmlns:p14="http://schemas.microsoft.com/office/powerpoint/2010/main" val="389991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fld id="{F89D396F-A198-464A-AAAB-99F711047D26}" type="datetimeFigureOut">
              <a:rPr lang="da-DK" smtClean="0"/>
              <a:t>10-11-2021</a:t>
            </a:fld>
            <a:endParaRPr lang="da-DK"/>
          </a:p>
        </p:txBody>
      </p:sp>
      <p:sp>
        <p:nvSpPr>
          <p:cNvPr id="8" name="Rectangle 5"/>
          <p:cNvSpPr>
            <a:spLocks noGrp="1" noChangeArrowheads="1"/>
          </p:cNvSpPr>
          <p:nvPr>
            <p:ph type="ftr" sz="quarter" idx="11"/>
          </p:nvPr>
        </p:nvSpPr>
        <p:spPr>
          <a:ln/>
        </p:spPr>
        <p:txBody>
          <a:bodyPr/>
          <a:lstStyle>
            <a:lvl1pPr>
              <a:defRPr/>
            </a:lvl1pPr>
          </a:lstStyle>
          <a:p>
            <a:endParaRPr lang="da-DK"/>
          </a:p>
        </p:txBody>
      </p:sp>
      <p:sp>
        <p:nvSpPr>
          <p:cNvPr id="9" name="Rectangle 6"/>
          <p:cNvSpPr>
            <a:spLocks noGrp="1" noChangeArrowheads="1"/>
          </p:cNvSpPr>
          <p:nvPr>
            <p:ph type="sldNum" sz="quarter" idx="12"/>
          </p:nvPr>
        </p:nvSpPr>
        <p:spPr>
          <a:ln/>
        </p:spPr>
        <p:txBody>
          <a:bodyPr/>
          <a:lstStyle>
            <a:lvl1pPr>
              <a:defRPr/>
            </a:lvl1pPr>
          </a:lstStyle>
          <a:p>
            <a:fld id="{CC98A282-E25A-4E74-9237-E98DCF0DF51F}" type="slidenum">
              <a:rPr lang="da-DK" smtClean="0"/>
              <a:t>‹nr.›</a:t>
            </a:fld>
            <a:endParaRPr lang="da-DK"/>
          </a:p>
        </p:txBody>
      </p:sp>
    </p:spTree>
    <p:extLst>
      <p:ext uri="{BB962C8B-B14F-4D97-AF65-F5344CB8AC3E}">
        <p14:creationId xmlns:p14="http://schemas.microsoft.com/office/powerpoint/2010/main" val="3276080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dt" sz="half" idx="10"/>
          </p:nvPr>
        </p:nvSpPr>
        <p:spPr>
          <a:ln/>
        </p:spPr>
        <p:txBody>
          <a:bodyPr/>
          <a:lstStyle>
            <a:lvl1pPr>
              <a:defRPr/>
            </a:lvl1pPr>
          </a:lstStyle>
          <a:p>
            <a:fld id="{F89D396F-A198-464A-AAAB-99F711047D26}" type="datetimeFigureOut">
              <a:rPr lang="da-DK" smtClean="0"/>
              <a:t>10-11-2021</a:t>
            </a:fld>
            <a:endParaRPr lang="da-DK"/>
          </a:p>
        </p:txBody>
      </p:sp>
      <p:sp>
        <p:nvSpPr>
          <p:cNvPr id="4" name="Rectangle 5"/>
          <p:cNvSpPr>
            <a:spLocks noGrp="1" noChangeArrowheads="1"/>
          </p:cNvSpPr>
          <p:nvPr>
            <p:ph type="ftr" sz="quarter" idx="11"/>
          </p:nvPr>
        </p:nvSpPr>
        <p:spPr>
          <a:ln/>
        </p:spPr>
        <p:txBody>
          <a:bodyPr/>
          <a:lstStyle>
            <a:lvl1pPr>
              <a:defRPr/>
            </a:lvl1pPr>
          </a:lstStyle>
          <a:p>
            <a:endParaRPr lang="da-DK"/>
          </a:p>
        </p:txBody>
      </p:sp>
      <p:sp>
        <p:nvSpPr>
          <p:cNvPr id="5" name="Rectangle 6"/>
          <p:cNvSpPr>
            <a:spLocks noGrp="1" noChangeArrowheads="1"/>
          </p:cNvSpPr>
          <p:nvPr>
            <p:ph type="sldNum" sz="quarter" idx="12"/>
          </p:nvPr>
        </p:nvSpPr>
        <p:spPr>
          <a:ln/>
        </p:spPr>
        <p:txBody>
          <a:bodyPr/>
          <a:lstStyle>
            <a:lvl1pPr>
              <a:defRPr/>
            </a:lvl1pPr>
          </a:lstStyle>
          <a:p>
            <a:fld id="{CC98A282-E25A-4E74-9237-E98DCF0DF51F}" type="slidenum">
              <a:rPr lang="da-DK" smtClean="0"/>
              <a:t>‹nr.›</a:t>
            </a:fld>
            <a:endParaRPr lang="da-DK"/>
          </a:p>
        </p:txBody>
      </p:sp>
    </p:spTree>
    <p:extLst>
      <p:ext uri="{BB962C8B-B14F-4D97-AF65-F5344CB8AC3E}">
        <p14:creationId xmlns:p14="http://schemas.microsoft.com/office/powerpoint/2010/main" val="385190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89D396F-A198-464A-AAAB-99F711047D26}" type="datetimeFigureOut">
              <a:rPr lang="da-DK" smtClean="0"/>
              <a:t>10-11-2021</a:t>
            </a:fld>
            <a:endParaRPr lang="da-DK"/>
          </a:p>
        </p:txBody>
      </p:sp>
      <p:sp>
        <p:nvSpPr>
          <p:cNvPr id="3" name="Rectangle 5"/>
          <p:cNvSpPr>
            <a:spLocks noGrp="1" noChangeArrowheads="1"/>
          </p:cNvSpPr>
          <p:nvPr>
            <p:ph type="ftr" sz="quarter" idx="11"/>
          </p:nvPr>
        </p:nvSpPr>
        <p:spPr>
          <a:ln/>
        </p:spPr>
        <p:txBody>
          <a:bodyPr/>
          <a:lstStyle>
            <a:lvl1pPr>
              <a:defRPr/>
            </a:lvl1pPr>
          </a:lstStyle>
          <a:p>
            <a:endParaRPr lang="da-DK"/>
          </a:p>
        </p:txBody>
      </p:sp>
      <p:sp>
        <p:nvSpPr>
          <p:cNvPr id="4" name="Rectangle 6"/>
          <p:cNvSpPr>
            <a:spLocks noGrp="1" noChangeArrowheads="1"/>
          </p:cNvSpPr>
          <p:nvPr>
            <p:ph type="sldNum" sz="quarter" idx="12"/>
          </p:nvPr>
        </p:nvSpPr>
        <p:spPr>
          <a:ln/>
        </p:spPr>
        <p:txBody>
          <a:bodyPr/>
          <a:lstStyle>
            <a:lvl1pPr>
              <a:defRPr/>
            </a:lvl1pPr>
          </a:lstStyle>
          <a:p>
            <a:fld id="{CC98A282-E25A-4E74-9237-E98DCF0DF51F}" type="slidenum">
              <a:rPr lang="da-DK" smtClean="0"/>
              <a:t>‹nr.›</a:t>
            </a:fld>
            <a:endParaRPr lang="da-DK"/>
          </a:p>
        </p:txBody>
      </p:sp>
    </p:spTree>
    <p:extLst>
      <p:ext uri="{BB962C8B-B14F-4D97-AF65-F5344CB8AC3E}">
        <p14:creationId xmlns:p14="http://schemas.microsoft.com/office/powerpoint/2010/main" val="409014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fld id="{F89D396F-A198-464A-AAAB-99F711047D26}" type="datetimeFigureOut">
              <a:rPr lang="da-DK" smtClean="0"/>
              <a:t>10-11-2021</a:t>
            </a:fld>
            <a:endParaRPr lang="da-DK"/>
          </a:p>
        </p:txBody>
      </p:sp>
      <p:sp>
        <p:nvSpPr>
          <p:cNvPr id="6" name="Rectangle 5"/>
          <p:cNvSpPr>
            <a:spLocks noGrp="1" noChangeArrowheads="1"/>
          </p:cNvSpPr>
          <p:nvPr>
            <p:ph type="ftr" sz="quarter" idx="11"/>
          </p:nvPr>
        </p:nvSpPr>
        <p:spPr>
          <a:ln/>
        </p:spPr>
        <p:txBody>
          <a:bodyPr/>
          <a:lstStyle>
            <a:lvl1pPr>
              <a:defRPr/>
            </a:lvl1pPr>
          </a:lstStyle>
          <a:p>
            <a:endParaRPr lang="da-DK"/>
          </a:p>
        </p:txBody>
      </p:sp>
      <p:sp>
        <p:nvSpPr>
          <p:cNvPr id="7" name="Rectangle 6"/>
          <p:cNvSpPr>
            <a:spLocks noGrp="1" noChangeArrowheads="1"/>
          </p:cNvSpPr>
          <p:nvPr>
            <p:ph type="sldNum" sz="quarter" idx="12"/>
          </p:nvPr>
        </p:nvSpPr>
        <p:spPr>
          <a:ln/>
        </p:spPr>
        <p:txBody>
          <a:bodyPr/>
          <a:lstStyle>
            <a:lvl1pPr>
              <a:defRPr/>
            </a:lvl1pPr>
          </a:lstStyle>
          <a:p>
            <a:fld id="{CC98A282-E25A-4E74-9237-E98DCF0DF51F}" type="slidenum">
              <a:rPr lang="da-DK" smtClean="0"/>
              <a:t>‹nr.›</a:t>
            </a:fld>
            <a:endParaRPr lang="da-DK"/>
          </a:p>
        </p:txBody>
      </p:sp>
    </p:spTree>
    <p:extLst>
      <p:ext uri="{BB962C8B-B14F-4D97-AF65-F5344CB8AC3E}">
        <p14:creationId xmlns:p14="http://schemas.microsoft.com/office/powerpoint/2010/main" val="180752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Klik på ikonet for at tilføje et billede</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fld id="{F89D396F-A198-464A-AAAB-99F711047D26}" type="datetimeFigureOut">
              <a:rPr lang="da-DK" smtClean="0"/>
              <a:t>10-11-2021</a:t>
            </a:fld>
            <a:endParaRPr lang="da-DK"/>
          </a:p>
        </p:txBody>
      </p:sp>
      <p:sp>
        <p:nvSpPr>
          <p:cNvPr id="6" name="Rectangle 5"/>
          <p:cNvSpPr>
            <a:spLocks noGrp="1" noChangeArrowheads="1"/>
          </p:cNvSpPr>
          <p:nvPr>
            <p:ph type="ftr" sz="quarter" idx="11"/>
          </p:nvPr>
        </p:nvSpPr>
        <p:spPr>
          <a:ln/>
        </p:spPr>
        <p:txBody>
          <a:bodyPr/>
          <a:lstStyle>
            <a:lvl1pPr>
              <a:defRPr/>
            </a:lvl1pPr>
          </a:lstStyle>
          <a:p>
            <a:endParaRPr lang="da-DK"/>
          </a:p>
        </p:txBody>
      </p:sp>
      <p:sp>
        <p:nvSpPr>
          <p:cNvPr id="7" name="Rectangle 6"/>
          <p:cNvSpPr>
            <a:spLocks noGrp="1" noChangeArrowheads="1"/>
          </p:cNvSpPr>
          <p:nvPr>
            <p:ph type="sldNum" sz="quarter" idx="12"/>
          </p:nvPr>
        </p:nvSpPr>
        <p:spPr>
          <a:ln/>
        </p:spPr>
        <p:txBody>
          <a:bodyPr/>
          <a:lstStyle>
            <a:lvl1pPr>
              <a:defRPr/>
            </a:lvl1pPr>
          </a:lstStyle>
          <a:p>
            <a:fld id="{CC98A282-E25A-4E74-9237-E98DCF0DF51F}" type="slidenum">
              <a:rPr lang="da-DK" smtClean="0"/>
              <a:t>‹nr.›</a:t>
            </a:fld>
            <a:endParaRPr lang="da-DK"/>
          </a:p>
        </p:txBody>
      </p:sp>
    </p:spTree>
    <p:extLst>
      <p:ext uri="{BB962C8B-B14F-4D97-AF65-F5344CB8AC3E}">
        <p14:creationId xmlns:p14="http://schemas.microsoft.com/office/powerpoint/2010/main" val="338910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Billede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670675" y="366482"/>
            <a:ext cx="1754188" cy="587540"/>
          </a:xfrm>
          <a:prstGeom prst="rect">
            <a:avLst/>
          </a:prstGeom>
        </p:spPr>
      </p:pic>
      <p:sp>
        <p:nvSpPr>
          <p:cNvPr id="1026" name="Rectangle 9"/>
          <p:cNvSpPr>
            <a:spLocks noChangeArrowheads="1"/>
          </p:cNvSpPr>
          <p:nvPr/>
        </p:nvSpPr>
        <p:spPr bwMode="auto">
          <a:xfrm>
            <a:off x="0" y="1700213"/>
            <a:ext cx="9144000" cy="4681537"/>
          </a:xfrm>
          <a:prstGeom prst="rect">
            <a:avLst/>
          </a:prstGeom>
          <a:solidFill>
            <a:srgbClr val="DDDCD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defRPr/>
            </a:pPr>
            <a:endParaRPr lang="da-DK" altLang="da-DK" smtClean="0">
              <a:solidFill>
                <a:srgbClr val="000000"/>
              </a:solidFill>
            </a:endParaRPr>
          </a:p>
        </p:txBody>
      </p:sp>
      <p:sp>
        <p:nvSpPr>
          <p:cNvPr id="1027" name="Rectangle 2"/>
          <p:cNvSpPr>
            <a:spLocks noGrp="1" noChangeArrowheads="1"/>
          </p:cNvSpPr>
          <p:nvPr>
            <p:ph type="title"/>
          </p:nvPr>
        </p:nvSpPr>
        <p:spPr bwMode="auto">
          <a:xfrm>
            <a:off x="719138" y="830263"/>
            <a:ext cx="6408737"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smtClean="0"/>
              <a:t>Klik for at redigere i master</a:t>
            </a:r>
            <a:endParaRPr lang="en-GB" altLang="da-DK" smtClean="0"/>
          </a:p>
        </p:txBody>
      </p:sp>
      <p:sp>
        <p:nvSpPr>
          <p:cNvPr id="1028" name="Rectangle 3"/>
          <p:cNvSpPr>
            <a:spLocks noGrp="1" noChangeArrowheads="1"/>
          </p:cNvSpPr>
          <p:nvPr>
            <p:ph type="body" idx="1"/>
          </p:nvPr>
        </p:nvSpPr>
        <p:spPr bwMode="auto">
          <a:xfrm>
            <a:off x="719138" y="2097088"/>
            <a:ext cx="6408737"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smtClean="0"/>
              <a:t>Klik for at redigere i master</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endParaRPr lang="en-GB" altLang="da-DK" smtClean="0"/>
          </a:p>
        </p:txBody>
      </p:sp>
      <p:sp>
        <p:nvSpPr>
          <p:cNvPr id="2" name="Rectangle 4"/>
          <p:cNvSpPr>
            <a:spLocks noGrp="1" noChangeArrowheads="1"/>
          </p:cNvSpPr>
          <p:nvPr>
            <p:ph type="dt" sz="half" idx="2"/>
          </p:nvPr>
        </p:nvSpPr>
        <p:spPr bwMode="auto">
          <a:xfrm>
            <a:off x="719138" y="6381750"/>
            <a:ext cx="18716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800"/>
            </a:lvl1pPr>
          </a:lstStyle>
          <a:p>
            <a:fld id="{F89D396F-A198-464A-AAAB-99F711047D26}" type="datetimeFigureOut">
              <a:rPr lang="da-DK" smtClean="0"/>
              <a:t>10-11-2021</a:t>
            </a:fld>
            <a:endParaRPr lang="da-DK"/>
          </a:p>
        </p:txBody>
      </p:sp>
      <p:sp>
        <p:nvSpPr>
          <p:cNvPr id="1029" name="Rectangle 5"/>
          <p:cNvSpPr>
            <a:spLocks noGrp="1" noChangeArrowheads="1"/>
          </p:cNvSpPr>
          <p:nvPr>
            <p:ph type="ftr" sz="quarter" idx="3"/>
          </p:nvPr>
        </p:nvSpPr>
        <p:spPr bwMode="auto">
          <a:xfrm>
            <a:off x="2592388" y="6381750"/>
            <a:ext cx="4535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800"/>
            </a:lvl1pPr>
          </a:lstStyle>
          <a:p>
            <a:endParaRPr lang="da-DK"/>
          </a:p>
        </p:txBody>
      </p:sp>
      <p:sp>
        <p:nvSpPr>
          <p:cNvPr id="1030" name="Rectangle 6"/>
          <p:cNvSpPr>
            <a:spLocks noGrp="1" noChangeArrowheads="1"/>
          </p:cNvSpPr>
          <p:nvPr>
            <p:ph type="sldNum" sz="quarter" idx="4"/>
          </p:nvPr>
        </p:nvSpPr>
        <p:spPr bwMode="auto">
          <a:xfrm>
            <a:off x="7127875" y="6381750"/>
            <a:ext cx="12969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800"/>
            </a:lvl1pPr>
          </a:lstStyle>
          <a:p>
            <a:fld id="{CC98A282-E25A-4E74-9237-E98DCF0DF51F}" type="slidenum">
              <a:rPr lang="da-DK" smtClean="0"/>
              <a:t>‹nr.›</a:t>
            </a:fld>
            <a:endParaRPr lang="da-DK"/>
          </a:p>
        </p:txBody>
      </p:sp>
    </p:spTree>
    <p:extLst>
      <p:ext uri="{BB962C8B-B14F-4D97-AF65-F5344CB8AC3E}">
        <p14:creationId xmlns:p14="http://schemas.microsoft.com/office/powerpoint/2010/main" val="54104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1" fontAlgn="base" hangingPunct="1">
        <a:lnSpc>
          <a:spcPct val="97000"/>
        </a:lnSpc>
        <a:spcBef>
          <a:spcPct val="0"/>
        </a:spcBef>
        <a:spcAft>
          <a:spcPct val="0"/>
        </a:spcAft>
        <a:defRPr sz="2400">
          <a:solidFill>
            <a:schemeClr val="tx1"/>
          </a:solidFill>
          <a:latin typeface="+mj-lt"/>
          <a:ea typeface="+mj-ea"/>
          <a:cs typeface="+mj-cs"/>
        </a:defRPr>
      </a:lvl1pPr>
      <a:lvl2pPr algn="l" rtl="0" eaLnBrk="1" fontAlgn="base" hangingPunct="1">
        <a:lnSpc>
          <a:spcPct val="97000"/>
        </a:lnSpc>
        <a:spcBef>
          <a:spcPct val="0"/>
        </a:spcBef>
        <a:spcAft>
          <a:spcPct val="0"/>
        </a:spcAft>
        <a:defRPr sz="2400">
          <a:solidFill>
            <a:schemeClr val="tx1"/>
          </a:solidFill>
          <a:latin typeface="Verdana" pitchFamily="34" charset="0"/>
        </a:defRPr>
      </a:lvl2pPr>
      <a:lvl3pPr algn="l" rtl="0" eaLnBrk="1" fontAlgn="base" hangingPunct="1">
        <a:lnSpc>
          <a:spcPct val="97000"/>
        </a:lnSpc>
        <a:spcBef>
          <a:spcPct val="0"/>
        </a:spcBef>
        <a:spcAft>
          <a:spcPct val="0"/>
        </a:spcAft>
        <a:defRPr sz="2400">
          <a:solidFill>
            <a:schemeClr val="tx1"/>
          </a:solidFill>
          <a:latin typeface="Verdana" pitchFamily="34" charset="0"/>
        </a:defRPr>
      </a:lvl3pPr>
      <a:lvl4pPr algn="l" rtl="0" eaLnBrk="1" fontAlgn="base" hangingPunct="1">
        <a:lnSpc>
          <a:spcPct val="97000"/>
        </a:lnSpc>
        <a:spcBef>
          <a:spcPct val="0"/>
        </a:spcBef>
        <a:spcAft>
          <a:spcPct val="0"/>
        </a:spcAft>
        <a:defRPr sz="2400">
          <a:solidFill>
            <a:schemeClr val="tx1"/>
          </a:solidFill>
          <a:latin typeface="Verdana" pitchFamily="34" charset="0"/>
        </a:defRPr>
      </a:lvl4pPr>
      <a:lvl5pPr algn="l" rtl="0" eaLnBrk="1" fontAlgn="base" hangingPunct="1">
        <a:lnSpc>
          <a:spcPct val="97000"/>
        </a:lnSpc>
        <a:spcBef>
          <a:spcPct val="0"/>
        </a:spcBef>
        <a:spcAft>
          <a:spcPct val="0"/>
        </a:spcAft>
        <a:defRPr sz="2400">
          <a:solidFill>
            <a:schemeClr val="tx1"/>
          </a:solidFill>
          <a:latin typeface="Verdana" pitchFamily="34" charset="0"/>
        </a:defRPr>
      </a:lvl5pPr>
      <a:lvl6pPr marL="457200" algn="l" rtl="0" eaLnBrk="1" fontAlgn="base" hangingPunct="1">
        <a:lnSpc>
          <a:spcPct val="97000"/>
        </a:lnSpc>
        <a:spcBef>
          <a:spcPct val="0"/>
        </a:spcBef>
        <a:spcAft>
          <a:spcPct val="0"/>
        </a:spcAft>
        <a:defRPr sz="2400">
          <a:solidFill>
            <a:schemeClr val="tx1"/>
          </a:solidFill>
          <a:latin typeface="Verdana" pitchFamily="34" charset="0"/>
        </a:defRPr>
      </a:lvl6pPr>
      <a:lvl7pPr marL="914400" algn="l" rtl="0" eaLnBrk="1" fontAlgn="base" hangingPunct="1">
        <a:lnSpc>
          <a:spcPct val="97000"/>
        </a:lnSpc>
        <a:spcBef>
          <a:spcPct val="0"/>
        </a:spcBef>
        <a:spcAft>
          <a:spcPct val="0"/>
        </a:spcAft>
        <a:defRPr sz="2400">
          <a:solidFill>
            <a:schemeClr val="tx1"/>
          </a:solidFill>
          <a:latin typeface="Verdana" pitchFamily="34" charset="0"/>
        </a:defRPr>
      </a:lvl7pPr>
      <a:lvl8pPr marL="1371600" algn="l" rtl="0" eaLnBrk="1" fontAlgn="base" hangingPunct="1">
        <a:lnSpc>
          <a:spcPct val="97000"/>
        </a:lnSpc>
        <a:spcBef>
          <a:spcPct val="0"/>
        </a:spcBef>
        <a:spcAft>
          <a:spcPct val="0"/>
        </a:spcAft>
        <a:defRPr sz="2400">
          <a:solidFill>
            <a:schemeClr val="tx1"/>
          </a:solidFill>
          <a:latin typeface="Verdana" pitchFamily="34" charset="0"/>
        </a:defRPr>
      </a:lvl8pPr>
      <a:lvl9pPr marL="1828800" algn="l" rtl="0" eaLnBrk="1" fontAlgn="base" hangingPunct="1">
        <a:lnSpc>
          <a:spcPct val="97000"/>
        </a:lnSpc>
        <a:spcBef>
          <a:spcPct val="0"/>
        </a:spcBef>
        <a:spcAft>
          <a:spcPct val="0"/>
        </a:spcAft>
        <a:defRPr sz="2400">
          <a:solidFill>
            <a:schemeClr val="tx1"/>
          </a:solidFill>
          <a:latin typeface="Verdana" pitchFamily="34" charset="0"/>
        </a:defRPr>
      </a:lvl9pPr>
    </p:titleStyle>
    <p:bodyStyle>
      <a:lvl1pPr marL="190500" indent="-190500" algn="l" rtl="0" eaLnBrk="1" fontAlgn="base" hangingPunct="1">
        <a:lnSpc>
          <a:spcPct val="109000"/>
        </a:lnSpc>
        <a:spcBef>
          <a:spcPct val="0"/>
        </a:spcBef>
        <a:spcAft>
          <a:spcPct val="0"/>
        </a:spcAft>
        <a:buClr>
          <a:srgbClr val="ED1C24"/>
        </a:buClr>
        <a:buFont typeface="Verdana" pitchFamily="34" charset="0"/>
        <a:buChar char="•"/>
        <a:defRPr sz="1600" b="1">
          <a:solidFill>
            <a:schemeClr val="tx1"/>
          </a:solidFill>
          <a:latin typeface="+mn-lt"/>
          <a:ea typeface="+mn-ea"/>
          <a:cs typeface="+mn-cs"/>
        </a:defRPr>
      </a:lvl1pPr>
      <a:lvl2pPr marL="379413" indent="-187325" algn="l" rtl="0" eaLnBrk="1" fontAlgn="base" hangingPunct="1">
        <a:lnSpc>
          <a:spcPct val="109000"/>
        </a:lnSpc>
        <a:spcBef>
          <a:spcPct val="0"/>
        </a:spcBef>
        <a:spcAft>
          <a:spcPct val="0"/>
        </a:spcAft>
        <a:buClr>
          <a:srgbClr val="ED1C24"/>
        </a:buClr>
        <a:buFont typeface="Verdana" pitchFamily="34" charset="0"/>
        <a:buChar char="•"/>
        <a:defRPr sz="1600">
          <a:solidFill>
            <a:schemeClr val="tx1"/>
          </a:solidFill>
          <a:latin typeface="+mn-lt"/>
        </a:defRPr>
      </a:lvl2pPr>
      <a:lvl3pPr marL="577850" indent="-196850" algn="l" rtl="0" eaLnBrk="1" fontAlgn="base" hangingPunct="1">
        <a:lnSpc>
          <a:spcPct val="109000"/>
        </a:lnSpc>
        <a:spcBef>
          <a:spcPct val="0"/>
        </a:spcBef>
        <a:spcAft>
          <a:spcPct val="0"/>
        </a:spcAft>
        <a:buClr>
          <a:srgbClr val="ED1C24"/>
        </a:buClr>
        <a:buFont typeface="Verdana" pitchFamily="34" charset="0"/>
        <a:buChar char="•"/>
        <a:defRPr sz="1600">
          <a:solidFill>
            <a:schemeClr val="tx1"/>
          </a:solidFill>
          <a:latin typeface="+mn-lt"/>
        </a:defRPr>
      </a:lvl3pPr>
      <a:lvl4pPr marL="771525" indent="-192088" algn="l" rtl="0" eaLnBrk="1" fontAlgn="base" hangingPunct="1">
        <a:lnSpc>
          <a:spcPct val="109000"/>
        </a:lnSpc>
        <a:spcBef>
          <a:spcPct val="0"/>
        </a:spcBef>
        <a:spcAft>
          <a:spcPct val="0"/>
        </a:spcAft>
        <a:buClr>
          <a:srgbClr val="ED1C24"/>
        </a:buClr>
        <a:buFont typeface="Verdana" pitchFamily="34" charset="0"/>
        <a:buChar char="•"/>
        <a:defRPr sz="1600">
          <a:solidFill>
            <a:schemeClr val="tx1"/>
          </a:solidFill>
          <a:latin typeface="+mn-lt"/>
        </a:defRPr>
      </a:lvl4pPr>
      <a:lvl5pPr marL="958850" indent="-185738" algn="l" rtl="0" eaLnBrk="1" fontAlgn="base" hangingPunct="1">
        <a:lnSpc>
          <a:spcPct val="109000"/>
        </a:lnSpc>
        <a:spcBef>
          <a:spcPct val="0"/>
        </a:spcBef>
        <a:spcAft>
          <a:spcPct val="0"/>
        </a:spcAft>
        <a:buClr>
          <a:srgbClr val="ED1C24"/>
        </a:buClr>
        <a:buFont typeface="Verdana" pitchFamily="34" charset="0"/>
        <a:buChar char="•"/>
        <a:defRPr sz="1600">
          <a:solidFill>
            <a:schemeClr val="tx1"/>
          </a:solidFill>
          <a:latin typeface="+mn-lt"/>
        </a:defRPr>
      </a:lvl5pPr>
      <a:lvl6pPr marL="1416050" indent="-185738" algn="l" rtl="0" eaLnBrk="1" fontAlgn="base" hangingPunct="1">
        <a:lnSpc>
          <a:spcPct val="109000"/>
        </a:lnSpc>
        <a:spcBef>
          <a:spcPct val="0"/>
        </a:spcBef>
        <a:spcAft>
          <a:spcPct val="0"/>
        </a:spcAft>
        <a:buClr>
          <a:srgbClr val="ED1C24"/>
        </a:buClr>
        <a:buFont typeface="Verdana" pitchFamily="34" charset="0"/>
        <a:buChar char="•"/>
        <a:defRPr sz="1600">
          <a:solidFill>
            <a:schemeClr val="tx1"/>
          </a:solidFill>
          <a:latin typeface="+mn-lt"/>
        </a:defRPr>
      </a:lvl6pPr>
      <a:lvl7pPr marL="1873250" indent="-185738" algn="l" rtl="0" eaLnBrk="1" fontAlgn="base" hangingPunct="1">
        <a:lnSpc>
          <a:spcPct val="109000"/>
        </a:lnSpc>
        <a:spcBef>
          <a:spcPct val="0"/>
        </a:spcBef>
        <a:spcAft>
          <a:spcPct val="0"/>
        </a:spcAft>
        <a:buClr>
          <a:srgbClr val="ED1C24"/>
        </a:buClr>
        <a:buFont typeface="Verdana" pitchFamily="34" charset="0"/>
        <a:buChar char="•"/>
        <a:defRPr sz="1600">
          <a:solidFill>
            <a:schemeClr val="tx1"/>
          </a:solidFill>
          <a:latin typeface="+mn-lt"/>
        </a:defRPr>
      </a:lvl7pPr>
      <a:lvl8pPr marL="2330450" indent="-185738" algn="l" rtl="0" eaLnBrk="1" fontAlgn="base" hangingPunct="1">
        <a:lnSpc>
          <a:spcPct val="109000"/>
        </a:lnSpc>
        <a:spcBef>
          <a:spcPct val="0"/>
        </a:spcBef>
        <a:spcAft>
          <a:spcPct val="0"/>
        </a:spcAft>
        <a:buClr>
          <a:srgbClr val="ED1C24"/>
        </a:buClr>
        <a:buFont typeface="Verdana" pitchFamily="34" charset="0"/>
        <a:buChar char="•"/>
        <a:defRPr sz="1600">
          <a:solidFill>
            <a:schemeClr val="tx1"/>
          </a:solidFill>
          <a:latin typeface="+mn-lt"/>
        </a:defRPr>
      </a:lvl8pPr>
      <a:lvl9pPr marL="2787650" indent="-185738" algn="l" rtl="0" eaLnBrk="1" fontAlgn="base" hangingPunct="1">
        <a:lnSpc>
          <a:spcPct val="109000"/>
        </a:lnSpc>
        <a:spcBef>
          <a:spcPct val="0"/>
        </a:spcBef>
        <a:spcAft>
          <a:spcPct val="0"/>
        </a:spcAft>
        <a:buClr>
          <a:srgbClr val="ED1C24"/>
        </a:buClr>
        <a:buFont typeface="Verdana" pitchFamily="34" charset="0"/>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slks.dk/tilskud/stamside/tilskud/specialpaedagogisk-stoette-sps-til-elever-paa-folkehoejskol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hyperlink" Target="https://yeti2.corefiling.com/yeti/resources/yeti-gwt/Yeti.js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slks.dk/omraader/kulturinstitutioner/folkehoejskoler/" TargetMode="Externa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tatistik.uni-c.dk/instregudtrae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slks.dk/omraader/kulturinstitutioner/folkehoejskoler/lovgivning-om-folkehoejskoler/skemaer-og-vejledning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idx="1"/>
          </p:nvPr>
        </p:nvSpPr>
        <p:spPr>
          <a:xfrm>
            <a:off x="130464" y="4005064"/>
            <a:ext cx="9001000" cy="810319"/>
          </a:xfrm>
        </p:spPr>
        <p:txBody>
          <a:bodyPr/>
          <a:lstStyle/>
          <a:p>
            <a:endParaRPr lang="da-DK" b="0" dirty="0"/>
          </a:p>
          <a:p>
            <a:r>
              <a:rPr lang="da-DK" sz="2800" kern="1200" dirty="0">
                <a:effectLst>
                  <a:outerShdw blurRad="38100" dist="38100" dir="2700000" algn="tl">
                    <a:srgbClr val="000000">
                      <a:alpha val="43137"/>
                    </a:srgbClr>
                  </a:outerShdw>
                </a:effectLst>
                <a:latin typeface="+mj-lt"/>
                <a:ea typeface="+mj-ea"/>
                <a:cs typeface="+mj-cs"/>
              </a:rPr>
              <a:t> Sekretær- og forretningsførerkursus 2021</a:t>
            </a:r>
          </a:p>
        </p:txBody>
      </p:sp>
    </p:spTree>
    <p:extLst>
      <p:ext uri="{BB962C8B-B14F-4D97-AF65-F5344CB8AC3E}">
        <p14:creationId xmlns:p14="http://schemas.microsoft.com/office/powerpoint/2010/main" val="319504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87727" y="893892"/>
            <a:ext cx="8568813" cy="830997"/>
          </a:xfrm>
          <a:prstGeom prst="rect">
            <a:avLst/>
          </a:prstGeom>
        </p:spPr>
        <p:txBody>
          <a:bodyPr wrap="square">
            <a:spAutoFit/>
          </a:bodyPr>
          <a:lstStyle/>
          <a:p>
            <a:pPr algn="ctr"/>
            <a:r>
              <a:rPr lang="da-DK" sz="2400" dirty="0">
                <a:effectLst>
                  <a:outerShdw blurRad="38100" dist="38100" dir="2700000" algn="tl">
                    <a:srgbClr val="000000">
                      <a:alpha val="43137"/>
                    </a:srgbClr>
                  </a:outerShdw>
                </a:effectLst>
                <a:latin typeface="+mj-lt"/>
                <a:ea typeface="+mj-ea"/>
                <a:cs typeface="+mj-cs"/>
              </a:rPr>
              <a:t>Tilskud til elever med svære handicap efter højskolelovens § 27. stk. 2</a:t>
            </a:r>
          </a:p>
        </p:txBody>
      </p:sp>
      <p:sp>
        <p:nvSpPr>
          <p:cNvPr id="3" name="Rektangel 2"/>
          <p:cNvSpPr/>
          <p:nvPr/>
        </p:nvSpPr>
        <p:spPr>
          <a:xfrm>
            <a:off x="0" y="1694103"/>
            <a:ext cx="9036496" cy="5632311"/>
          </a:xfrm>
          <a:prstGeom prst="rect">
            <a:avLst/>
          </a:prstGeom>
        </p:spPr>
        <p:txBody>
          <a:bodyPr wrap="square">
            <a:spAutoFit/>
          </a:bodyPr>
          <a:lstStyle/>
          <a:p>
            <a:pPr marL="285750" indent="-285750">
              <a:buClr>
                <a:srgbClr val="FF0000"/>
              </a:buClr>
              <a:buFont typeface="Courier New" panose="02070309020205020404" pitchFamily="49" charset="0"/>
              <a:buChar char="o"/>
            </a:pPr>
            <a:r>
              <a:rPr lang="da-DK" sz="1500" dirty="0"/>
              <a:t>Såfremt en skole modtager en elev med et svært handicap kan en skole vælge at søge tilskud til dækning af ekstraudgifter til elever med svære handicap. Ved et svært handicap forstås en fagligt dokumenteret funktionsnedsættelse/svært handicap, som medfører et </a:t>
            </a:r>
            <a:r>
              <a:rPr lang="da-DK" sz="1500" b="1" u="sng" dirty="0"/>
              <a:t>støttebehov i et omfattende omfang</a:t>
            </a:r>
            <a:r>
              <a:rPr lang="da-DK" sz="1500" dirty="0"/>
              <a:t>. </a:t>
            </a:r>
            <a:r>
              <a:rPr lang="da-DK" sz="1500" u="sng" dirty="0"/>
              <a:t>Det kan eksempelvis være elever med </a:t>
            </a:r>
            <a:r>
              <a:rPr lang="da-DK" sz="1500" b="1" u="sng" dirty="0"/>
              <a:t>alvorlige</a:t>
            </a:r>
            <a:r>
              <a:rPr lang="da-DK" sz="1500" u="sng" dirty="0"/>
              <a:t> indlæringsvanskeligheder (fx retardering). </a:t>
            </a:r>
          </a:p>
          <a:p>
            <a:pPr marL="285750" indent="-285750">
              <a:buClr>
                <a:srgbClr val="FF0000"/>
              </a:buClr>
              <a:buFont typeface="Courier New" panose="02070309020205020404" pitchFamily="49" charset="0"/>
              <a:buChar char="o"/>
            </a:pPr>
            <a:endParaRPr lang="da-DK" sz="1500" u="sng" dirty="0"/>
          </a:p>
          <a:p>
            <a:pPr marL="285750" indent="-285750">
              <a:buClr>
                <a:srgbClr val="FF0000"/>
              </a:buClr>
              <a:buFont typeface="Courier New" panose="02070309020205020404" pitchFamily="49" charset="0"/>
              <a:buChar char="o"/>
            </a:pPr>
            <a:r>
              <a:rPr lang="da-DK" sz="1500" dirty="0"/>
              <a:t>Støtte efter § 27. stk. 2 ydes i forskellige former:</a:t>
            </a:r>
          </a:p>
          <a:p>
            <a:pPr marL="342900" indent="-342900">
              <a:buClr>
                <a:srgbClr val="FF0000"/>
              </a:buClr>
              <a:buFont typeface="+mj-lt"/>
              <a:buAutoNum type="arabicPeriod"/>
            </a:pPr>
            <a:r>
              <a:rPr lang="da-DK" sz="1500" u="sng" dirty="0"/>
              <a:t>Tilskud til </a:t>
            </a:r>
            <a:r>
              <a:rPr lang="da-DK" sz="1500" u="sng" dirty="0" smtClean="0"/>
              <a:t>lærertimer,</a:t>
            </a:r>
            <a:r>
              <a:rPr lang="da-DK" sz="1500" dirty="0" smtClean="0"/>
              <a:t> </a:t>
            </a:r>
            <a:r>
              <a:rPr lang="da-DK" sz="1500" dirty="0"/>
              <a:t>som skal varetages af højskolelærere (forstandere, viceforstandere eller lærere), der er ansat i overensstemmelse med ansættelsesbekendtgørelsen. Tilskuddet ydes kun til ekstra støtte ifm. skolens undervisning. Der ydes ikke støtte til samvær, samtaler eller lign. Tilskuddet ydes som en fast takst pr. lærertime. </a:t>
            </a:r>
          </a:p>
          <a:p>
            <a:pPr marL="342900" indent="-342900">
              <a:buClr>
                <a:srgbClr val="FF0000"/>
              </a:buClr>
              <a:buFont typeface="+mj-lt"/>
              <a:buAutoNum type="arabicPeriod"/>
            </a:pPr>
            <a:r>
              <a:rPr lang="da-DK" sz="1500" u="sng" dirty="0"/>
              <a:t>Tilskud til praktisk </a:t>
            </a:r>
            <a:r>
              <a:rPr lang="da-DK" sz="1500" u="sng" dirty="0" smtClean="0"/>
              <a:t>medhjælp</a:t>
            </a:r>
            <a:r>
              <a:rPr lang="da-DK" sz="1500" dirty="0" smtClean="0"/>
              <a:t>, </a:t>
            </a:r>
            <a:r>
              <a:rPr lang="da-DK" sz="1500" dirty="0"/>
              <a:t>der knytter sig til skolens undervisning og pædagogisk tilrettelagte samvær. Støtten ydes som en fast takst pr. time. </a:t>
            </a:r>
          </a:p>
          <a:p>
            <a:pPr marL="342900" indent="-342900">
              <a:buClr>
                <a:srgbClr val="FF0000"/>
              </a:buClr>
              <a:buFont typeface="+mj-lt"/>
              <a:buAutoNum type="arabicPeriod"/>
            </a:pPr>
            <a:r>
              <a:rPr lang="da-DK" sz="1500" u="sng" dirty="0"/>
              <a:t>Tilskud til hjælpemidler</a:t>
            </a:r>
            <a:r>
              <a:rPr lang="da-DK" sz="1500" dirty="0"/>
              <a:t> til dækning af </a:t>
            </a:r>
            <a:r>
              <a:rPr lang="da-DK" sz="1500" dirty="0" smtClean="0"/>
              <a:t>ekstraudgifter, </a:t>
            </a:r>
            <a:r>
              <a:rPr lang="da-DK" sz="1500" dirty="0"/>
              <a:t>der knytter sig til skolens undervisning. Støtten ydes som en kompensation for et indkøbt hjælpemiddel.</a:t>
            </a:r>
          </a:p>
          <a:p>
            <a:pPr marL="257175" indent="-257175">
              <a:buFont typeface="Courier New" panose="02070309020205020404" pitchFamily="49" charset="0"/>
              <a:buChar char="o"/>
            </a:pPr>
            <a:endParaRPr lang="da-DK" sz="1500" dirty="0"/>
          </a:p>
          <a:p>
            <a:pPr marL="257175" indent="-257175">
              <a:buClr>
                <a:srgbClr val="FF0000"/>
              </a:buClr>
              <a:buFont typeface="Courier New" panose="02070309020205020404" pitchFamily="49" charset="0"/>
              <a:buChar char="o"/>
            </a:pPr>
            <a:r>
              <a:rPr lang="da-DK" sz="1500" dirty="0"/>
              <a:t>For at modtage tilskud efter § 27. stk. 2 skal skolen indsende en ansøgning til Slots- og </a:t>
            </a:r>
            <a:r>
              <a:rPr lang="da-DK" sz="1500" dirty="0" smtClean="0"/>
              <a:t>Kulturstyrelsen </a:t>
            </a:r>
            <a:r>
              <a:rPr lang="da-DK" sz="1500" dirty="0"/>
              <a:t>med relevante dokumenter vedr. en elev. Skolen skal kunne dokumentere en elevs svære handicap gennem relevant </a:t>
            </a:r>
            <a:r>
              <a:rPr lang="da-DK" sz="1500" b="1" u="sng" dirty="0"/>
              <a:t>lægefaglig dokumentation, fra en person som er uafhængig af skolen,</a:t>
            </a:r>
            <a:r>
              <a:rPr lang="da-DK" sz="1500" b="1" dirty="0"/>
              <a:t> eksempelvis en praktiserende læge, psykiater eller neurolog.</a:t>
            </a:r>
          </a:p>
          <a:p>
            <a:pPr marL="257175" indent="-257175">
              <a:buFont typeface="Courier New" panose="02070309020205020404" pitchFamily="49" charset="0"/>
              <a:buChar char="o"/>
            </a:pPr>
            <a:endParaRPr lang="da-DK" sz="1500" u="sng" dirty="0"/>
          </a:p>
          <a:p>
            <a:pPr marL="257175" indent="-257175">
              <a:buFont typeface="Courier New" panose="02070309020205020404" pitchFamily="49" charset="0"/>
              <a:buChar char="o"/>
            </a:pPr>
            <a:endParaRPr lang="da-DK" sz="1500" u="sng" dirty="0"/>
          </a:p>
        </p:txBody>
      </p:sp>
    </p:spTree>
    <p:extLst>
      <p:ext uri="{BB962C8B-B14F-4D97-AF65-F5344CB8AC3E}">
        <p14:creationId xmlns:p14="http://schemas.microsoft.com/office/powerpoint/2010/main" val="245725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40768"/>
            <a:ext cx="7886700" cy="795414"/>
          </a:xfrm>
        </p:spPr>
        <p:txBody>
          <a:bodyPr>
            <a:normAutofit/>
          </a:bodyPr>
          <a:lstStyle/>
          <a:p>
            <a:pPr algn="ctr"/>
            <a:r>
              <a:rPr lang="da-DK" dirty="0" smtClean="0">
                <a:effectLst>
                  <a:outerShdw blurRad="38100" dist="38100" dir="2700000" algn="tl">
                    <a:srgbClr val="000000">
                      <a:alpha val="43137"/>
                    </a:srgbClr>
                  </a:outerShdw>
                </a:effectLst>
              </a:rPr>
              <a:t>Administration </a:t>
            </a:r>
            <a:r>
              <a:rPr lang="da-DK" dirty="0">
                <a:effectLst>
                  <a:outerShdw blurRad="38100" dist="38100" dir="2700000" algn="tl">
                    <a:srgbClr val="000000">
                      <a:alpha val="43137"/>
                    </a:srgbClr>
                  </a:outerShdw>
                </a:effectLst>
              </a:rPr>
              <a:t>og ansøgning om </a:t>
            </a:r>
            <a:r>
              <a:rPr lang="da-DK" dirty="0" smtClean="0">
                <a:effectLst>
                  <a:outerShdw blurRad="38100" dist="38100" dir="2700000" algn="tl">
                    <a:srgbClr val="000000">
                      <a:alpha val="43137"/>
                    </a:srgbClr>
                  </a:outerShdw>
                </a:effectLst>
              </a:rPr>
              <a:t>SPS-tilskud </a:t>
            </a:r>
            <a:endParaRPr lang="da-DK" dirty="0">
              <a:effectLst>
                <a:outerShdw blurRad="38100" dist="38100" dir="2700000" algn="tl">
                  <a:srgbClr val="000000">
                    <a:alpha val="43137"/>
                  </a:srgbClr>
                </a:outerShdw>
              </a:effectLst>
            </a:endParaRPr>
          </a:p>
        </p:txBody>
      </p:sp>
      <p:sp>
        <p:nvSpPr>
          <p:cNvPr id="3" name="Pladsholder til indhold 2"/>
          <p:cNvSpPr>
            <a:spLocks noGrp="1"/>
          </p:cNvSpPr>
          <p:nvPr>
            <p:ph idx="1"/>
          </p:nvPr>
        </p:nvSpPr>
        <p:spPr>
          <a:xfrm>
            <a:off x="628650" y="1988840"/>
            <a:ext cx="7886700" cy="4209947"/>
          </a:xfrm>
        </p:spPr>
        <p:txBody>
          <a:bodyPr>
            <a:normAutofit/>
          </a:bodyPr>
          <a:lstStyle/>
          <a:p>
            <a:pPr>
              <a:buFont typeface="Courier New" panose="02070309020205020404" pitchFamily="49" charset="0"/>
              <a:buChar char="o"/>
            </a:pPr>
            <a:r>
              <a:rPr lang="da-DK" b="0" dirty="0" smtClean="0"/>
              <a:t>Det </a:t>
            </a:r>
            <a:r>
              <a:rPr lang="da-DK" b="0" dirty="0"/>
              <a:t>er </a:t>
            </a:r>
            <a:r>
              <a:rPr lang="da-DK" b="0" dirty="0" smtClean="0"/>
              <a:t>højskolerne </a:t>
            </a:r>
            <a:r>
              <a:rPr lang="da-DK" b="0" dirty="0"/>
              <a:t>selv som er ansvarlig for ansøge om SPS-støtte samt yde støtten til eleverne indenfor de lovgivningsmæssige rammer. </a:t>
            </a:r>
            <a:endParaRPr lang="da-DK" b="0" dirty="0" smtClean="0"/>
          </a:p>
          <a:p>
            <a:pPr marL="0" indent="0">
              <a:buNone/>
            </a:pPr>
            <a:endParaRPr lang="da-DK" b="0" dirty="0"/>
          </a:p>
          <a:p>
            <a:pPr>
              <a:buFont typeface="Courier New" panose="02070309020205020404" pitchFamily="49" charset="0"/>
              <a:buChar char="o"/>
            </a:pPr>
            <a:r>
              <a:rPr lang="da-DK" b="0" dirty="0"/>
              <a:t>Såfremt </a:t>
            </a:r>
            <a:r>
              <a:rPr lang="da-DK" b="0" dirty="0" smtClean="0"/>
              <a:t>en skole vil </a:t>
            </a:r>
            <a:r>
              <a:rPr lang="da-DK" b="0" dirty="0"/>
              <a:t>søge om SPS-tilskud, </a:t>
            </a:r>
            <a:r>
              <a:rPr lang="da-DK" b="0" dirty="0" smtClean="0"/>
              <a:t>er det </a:t>
            </a:r>
            <a:r>
              <a:rPr lang="da-DK" b="0" dirty="0"/>
              <a:t>vigtig at tilgå </a:t>
            </a:r>
            <a:r>
              <a:rPr lang="da-DK" b="0" dirty="0" smtClean="0"/>
              <a:t>ansøgningsskemaer</a:t>
            </a:r>
            <a:r>
              <a:rPr lang="da-DK" b="0" dirty="0"/>
              <a:t>, </a:t>
            </a:r>
            <a:r>
              <a:rPr lang="da-DK" b="0" dirty="0" smtClean="0"/>
              <a:t>obligatorisk skabelon </a:t>
            </a:r>
            <a:r>
              <a:rPr lang="da-DK" b="0" dirty="0"/>
              <a:t>for skoleudtalelsen mv. direkte fra </a:t>
            </a:r>
            <a:r>
              <a:rPr lang="da-DK" b="0" dirty="0" smtClean="0"/>
              <a:t>Slots- og Kulturstyrelsens </a:t>
            </a:r>
            <a:r>
              <a:rPr lang="da-DK" b="0" dirty="0"/>
              <a:t>hjemmeside, idet der løbende kan ske justeringer/opdateringer. På hjemmesiden finder I også lovgrundlaget, </a:t>
            </a:r>
            <a:r>
              <a:rPr lang="da-DK" b="0" dirty="0" smtClean="0"/>
              <a:t>vejledninger, </a:t>
            </a:r>
            <a:r>
              <a:rPr lang="da-DK" b="0" dirty="0"/>
              <a:t>mv. </a:t>
            </a:r>
            <a:r>
              <a:rPr lang="da-DK" b="0" dirty="0" smtClean="0"/>
              <a:t>Tilgå derfor altid alle dokumenter mv. via vores hjemmeside direkte hvis I skal ansøge om SPS-tilskud. </a:t>
            </a:r>
            <a:r>
              <a:rPr lang="da-DK" dirty="0" smtClean="0">
                <a:solidFill>
                  <a:srgbClr val="000000"/>
                </a:solidFill>
                <a:latin typeface="Century Schoolbook" panose="02040604050505020304" pitchFamily="18" charset="0"/>
                <a:hlinkClick r:id="rId3"/>
              </a:rPr>
              <a:t>https</a:t>
            </a:r>
            <a:r>
              <a:rPr lang="da-DK" dirty="0">
                <a:solidFill>
                  <a:srgbClr val="000000"/>
                </a:solidFill>
                <a:latin typeface="Century Schoolbook" panose="02040604050505020304" pitchFamily="18" charset="0"/>
                <a:hlinkClick r:id="rId3"/>
              </a:rPr>
              <a:t>://slks.dk/tilskud/stamside/tilskud/specialpaedagogisk-stoette-sps-til-elever-paa-folkehoejskoler</a:t>
            </a:r>
            <a:r>
              <a:rPr lang="da-DK" dirty="0">
                <a:solidFill>
                  <a:srgbClr val="000000"/>
                </a:solidFill>
                <a:latin typeface="Century Schoolbook" panose="02040604050505020304" pitchFamily="18" charset="0"/>
              </a:rPr>
              <a:t>  </a:t>
            </a:r>
            <a:r>
              <a:rPr lang="da-DK" dirty="0" smtClean="0">
                <a:solidFill>
                  <a:srgbClr val="000000"/>
                </a:solidFill>
                <a:latin typeface="Century Schoolbook" panose="02040604050505020304" pitchFamily="18" charset="0"/>
              </a:rPr>
              <a:t/>
            </a:r>
            <a:br>
              <a:rPr lang="da-DK" dirty="0" smtClean="0">
                <a:solidFill>
                  <a:srgbClr val="000000"/>
                </a:solidFill>
                <a:latin typeface="Century Schoolbook" panose="02040604050505020304" pitchFamily="18" charset="0"/>
              </a:rPr>
            </a:br>
            <a:endParaRPr lang="da-DK" dirty="0"/>
          </a:p>
          <a:p>
            <a:pPr>
              <a:buFont typeface="Courier New" panose="02070309020205020404" pitchFamily="49" charset="0"/>
              <a:buChar char="o"/>
            </a:pPr>
            <a:r>
              <a:rPr lang="da-DK" b="0" dirty="0" smtClean="0"/>
              <a:t>SPS-tilskud </a:t>
            </a:r>
            <a:r>
              <a:rPr lang="da-DK" b="0" dirty="0"/>
              <a:t>udbetales særskilt statstilskuddet. Der modtages et tilsagnsbrev pr. </a:t>
            </a:r>
            <a:r>
              <a:rPr lang="da-DK" b="0" dirty="0" smtClean="0"/>
              <a:t>elev, og udbetales ligeså pr. elev. Skolen skal selv holde styr på disse udbetalinger og anvende tilskuddet korrekt.</a:t>
            </a:r>
            <a:endParaRPr lang="da-DK" b="0" dirty="0"/>
          </a:p>
          <a:p>
            <a:pPr marL="0" indent="0">
              <a:buNone/>
            </a:pPr>
            <a:endParaRPr lang="da-DK" b="0" dirty="0"/>
          </a:p>
          <a:p>
            <a:endParaRPr lang="da-DK" dirty="0"/>
          </a:p>
        </p:txBody>
      </p:sp>
    </p:spTree>
    <p:extLst>
      <p:ext uri="{BB962C8B-B14F-4D97-AF65-F5344CB8AC3E}">
        <p14:creationId xmlns:p14="http://schemas.microsoft.com/office/powerpoint/2010/main" val="230274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628650" y="1340768"/>
            <a:ext cx="7886700" cy="795414"/>
          </a:xfrm>
          <a:prstGeom prst="rect">
            <a:avLst/>
          </a:prstGeom>
        </p:spPr>
        <p:txBody>
          <a:bodyPr>
            <a:normAutofit/>
          </a:bodyPr>
          <a:lstStyle>
            <a:lvl1pPr algn="l" rtl="0" eaLnBrk="1" fontAlgn="base" hangingPunct="1">
              <a:lnSpc>
                <a:spcPct val="97000"/>
              </a:lnSpc>
              <a:spcBef>
                <a:spcPct val="0"/>
              </a:spcBef>
              <a:spcAft>
                <a:spcPct val="0"/>
              </a:spcAft>
              <a:defRPr sz="2400">
                <a:solidFill>
                  <a:schemeClr val="tx1"/>
                </a:solidFill>
                <a:latin typeface="+mj-lt"/>
                <a:ea typeface="+mj-ea"/>
                <a:cs typeface="+mj-cs"/>
              </a:defRPr>
            </a:lvl1pPr>
            <a:lvl2pPr algn="l" rtl="0" eaLnBrk="1" fontAlgn="base" hangingPunct="1">
              <a:lnSpc>
                <a:spcPct val="97000"/>
              </a:lnSpc>
              <a:spcBef>
                <a:spcPct val="0"/>
              </a:spcBef>
              <a:spcAft>
                <a:spcPct val="0"/>
              </a:spcAft>
              <a:defRPr sz="2400">
                <a:solidFill>
                  <a:schemeClr val="tx1"/>
                </a:solidFill>
                <a:latin typeface="Verdana" pitchFamily="34" charset="0"/>
              </a:defRPr>
            </a:lvl2pPr>
            <a:lvl3pPr algn="l" rtl="0" eaLnBrk="1" fontAlgn="base" hangingPunct="1">
              <a:lnSpc>
                <a:spcPct val="97000"/>
              </a:lnSpc>
              <a:spcBef>
                <a:spcPct val="0"/>
              </a:spcBef>
              <a:spcAft>
                <a:spcPct val="0"/>
              </a:spcAft>
              <a:defRPr sz="2400">
                <a:solidFill>
                  <a:schemeClr val="tx1"/>
                </a:solidFill>
                <a:latin typeface="Verdana" pitchFamily="34" charset="0"/>
              </a:defRPr>
            </a:lvl3pPr>
            <a:lvl4pPr algn="l" rtl="0" eaLnBrk="1" fontAlgn="base" hangingPunct="1">
              <a:lnSpc>
                <a:spcPct val="97000"/>
              </a:lnSpc>
              <a:spcBef>
                <a:spcPct val="0"/>
              </a:spcBef>
              <a:spcAft>
                <a:spcPct val="0"/>
              </a:spcAft>
              <a:defRPr sz="2400">
                <a:solidFill>
                  <a:schemeClr val="tx1"/>
                </a:solidFill>
                <a:latin typeface="Verdana" pitchFamily="34" charset="0"/>
              </a:defRPr>
            </a:lvl4pPr>
            <a:lvl5pPr algn="l" rtl="0" eaLnBrk="1" fontAlgn="base" hangingPunct="1">
              <a:lnSpc>
                <a:spcPct val="97000"/>
              </a:lnSpc>
              <a:spcBef>
                <a:spcPct val="0"/>
              </a:spcBef>
              <a:spcAft>
                <a:spcPct val="0"/>
              </a:spcAft>
              <a:defRPr sz="2400">
                <a:solidFill>
                  <a:schemeClr val="tx1"/>
                </a:solidFill>
                <a:latin typeface="Verdana" pitchFamily="34" charset="0"/>
              </a:defRPr>
            </a:lvl5pPr>
            <a:lvl6pPr marL="457200" algn="l" rtl="0" eaLnBrk="1" fontAlgn="base" hangingPunct="1">
              <a:lnSpc>
                <a:spcPct val="97000"/>
              </a:lnSpc>
              <a:spcBef>
                <a:spcPct val="0"/>
              </a:spcBef>
              <a:spcAft>
                <a:spcPct val="0"/>
              </a:spcAft>
              <a:defRPr sz="2400">
                <a:solidFill>
                  <a:schemeClr val="tx1"/>
                </a:solidFill>
                <a:latin typeface="Verdana" pitchFamily="34" charset="0"/>
              </a:defRPr>
            </a:lvl6pPr>
            <a:lvl7pPr marL="914400" algn="l" rtl="0" eaLnBrk="1" fontAlgn="base" hangingPunct="1">
              <a:lnSpc>
                <a:spcPct val="97000"/>
              </a:lnSpc>
              <a:spcBef>
                <a:spcPct val="0"/>
              </a:spcBef>
              <a:spcAft>
                <a:spcPct val="0"/>
              </a:spcAft>
              <a:defRPr sz="2400">
                <a:solidFill>
                  <a:schemeClr val="tx1"/>
                </a:solidFill>
                <a:latin typeface="Verdana" pitchFamily="34" charset="0"/>
              </a:defRPr>
            </a:lvl7pPr>
            <a:lvl8pPr marL="1371600" algn="l" rtl="0" eaLnBrk="1" fontAlgn="base" hangingPunct="1">
              <a:lnSpc>
                <a:spcPct val="97000"/>
              </a:lnSpc>
              <a:spcBef>
                <a:spcPct val="0"/>
              </a:spcBef>
              <a:spcAft>
                <a:spcPct val="0"/>
              </a:spcAft>
              <a:defRPr sz="2400">
                <a:solidFill>
                  <a:schemeClr val="tx1"/>
                </a:solidFill>
                <a:latin typeface="Verdana" pitchFamily="34" charset="0"/>
              </a:defRPr>
            </a:lvl8pPr>
            <a:lvl9pPr marL="1828800" algn="l" rtl="0" eaLnBrk="1" fontAlgn="base" hangingPunct="1">
              <a:lnSpc>
                <a:spcPct val="97000"/>
              </a:lnSpc>
              <a:spcBef>
                <a:spcPct val="0"/>
              </a:spcBef>
              <a:spcAft>
                <a:spcPct val="0"/>
              </a:spcAft>
              <a:defRPr sz="2400">
                <a:solidFill>
                  <a:schemeClr val="tx1"/>
                </a:solidFill>
                <a:latin typeface="Verdana" pitchFamily="34" charset="0"/>
              </a:defRPr>
            </a:lvl9pPr>
          </a:lstStyle>
          <a:p>
            <a:pPr algn="ctr"/>
            <a:r>
              <a:rPr lang="da-DK" kern="0" dirty="0" smtClean="0">
                <a:effectLst>
                  <a:outerShdw blurRad="38100" dist="38100" dir="2700000" algn="tl">
                    <a:srgbClr val="000000">
                      <a:alpha val="43137"/>
                    </a:srgbClr>
                  </a:outerShdw>
                </a:effectLst>
              </a:rPr>
              <a:t>Ansøgning om SPS-tilskud: Skoleudtalelsen</a:t>
            </a:r>
            <a:endParaRPr lang="da-DK" kern="0" dirty="0">
              <a:effectLst>
                <a:outerShdw blurRad="38100" dist="38100" dir="2700000" algn="tl">
                  <a:srgbClr val="000000">
                    <a:alpha val="43137"/>
                  </a:srgbClr>
                </a:outerShdw>
              </a:effectLst>
            </a:endParaRPr>
          </a:p>
        </p:txBody>
      </p:sp>
      <p:sp>
        <p:nvSpPr>
          <p:cNvPr id="3" name="Tekstfelt 2"/>
          <p:cNvSpPr txBox="1"/>
          <p:nvPr/>
        </p:nvSpPr>
        <p:spPr>
          <a:xfrm>
            <a:off x="179512" y="1772816"/>
            <a:ext cx="9108503" cy="4708981"/>
          </a:xfrm>
          <a:prstGeom prst="rect">
            <a:avLst/>
          </a:prstGeom>
          <a:noFill/>
        </p:spPr>
        <p:txBody>
          <a:bodyPr wrap="square" rtlCol="0">
            <a:spAutoFit/>
          </a:bodyPr>
          <a:lstStyle/>
          <a:p>
            <a:r>
              <a:rPr lang="da-DK" sz="1500" dirty="0" smtClean="0"/>
              <a:t>Ved ansøgning om SPS-tilskud, skal højskolen som nævnt på forrige side, udfylde den obligatoriske skoleudtalelse, som findes på vores hjemmeside. </a:t>
            </a:r>
          </a:p>
          <a:p>
            <a:endParaRPr lang="da-DK" sz="1500" dirty="0"/>
          </a:p>
          <a:p>
            <a:r>
              <a:rPr lang="da-DK" sz="1500" dirty="0" smtClean="0"/>
              <a:t>I skoleudtalelsen er der tre spørgsmål.</a:t>
            </a:r>
          </a:p>
          <a:p>
            <a:pPr marL="342900" indent="-342900">
              <a:buClr>
                <a:srgbClr val="FF0000"/>
              </a:buClr>
              <a:buFont typeface="+mj-lt"/>
              <a:buAutoNum type="arabicPeriod"/>
            </a:pPr>
            <a:r>
              <a:rPr lang="da-DK" sz="1500" dirty="0" smtClean="0"/>
              <a:t>Udførlig </a:t>
            </a:r>
            <a:r>
              <a:rPr lang="da-DK" sz="1500" dirty="0"/>
              <a:t>beskrivelse af elevens behov for støtte i undervisningen, i forhold til elevens diagnose og nuværende </a:t>
            </a:r>
            <a:r>
              <a:rPr lang="da-DK" sz="1500" dirty="0" smtClean="0"/>
              <a:t>funktionsniveau.</a:t>
            </a:r>
            <a:br>
              <a:rPr lang="da-DK" sz="1500" dirty="0" smtClean="0"/>
            </a:br>
            <a:r>
              <a:rPr lang="da-DK" sz="1500" u="sng" dirty="0" smtClean="0"/>
              <a:t>Her skal I beskrive eleven i generelle termer; hvorfor har eleven brug for ekstra støtte i undervisningen, hvad har eleven tidligere fået, hvordan er I kommet frem til at skulle give eleven støtte etc.</a:t>
            </a:r>
          </a:p>
          <a:p>
            <a:pPr marL="1257300" lvl="2" indent="-342900">
              <a:buClr>
                <a:srgbClr val="FF0000"/>
              </a:buClr>
              <a:buFont typeface="+mj-lt"/>
              <a:buAutoNum type="arabicPeriod"/>
            </a:pPr>
            <a:endParaRPr lang="da-DK" sz="1500" dirty="0" smtClean="0"/>
          </a:p>
          <a:p>
            <a:pPr marL="342900" indent="-342900">
              <a:buClr>
                <a:srgbClr val="FF0000"/>
              </a:buClr>
              <a:buFont typeface="+mj-lt"/>
              <a:buAutoNum type="arabicPeriod"/>
            </a:pPr>
            <a:r>
              <a:rPr lang="da-DK" sz="1500" dirty="0" smtClean="0"/>
              <a:t>Udførlig </a:t>
            </a:r>
            <a:r>
              <a:rPr lang="da-DK" sz="1500" dirty="0"/>
              <a:t>beskrivelse af hvordan tilskuddet konkret planlægges anvendt i </a:t>
            </a:r>
            <a:r>
              <a:rPr lang="da-DK" sz="1500" dirty="0" smtClean="0"/>
              <a:t>undervisningen.</a:t>
            </a:r>
            <a:br>
              <a:rPr lang="da-DK" sz="1500" dirty="0" smtClean="0"/>
            </a:br>
            <a:r>
              <a:rPr lang="da-DK" sz="1500" u="sng" dirty="0" smtClean="0"/>
              <a:t>Her skal I konkret beskrive hvordan skolen vil støtte eleven i de konkrete undervisningstimer der søges om støtte til.</a:t>
            </a:r>
          </a:p>
          <a:p>
            <a:pPr marL="342900" indent="-342900">
              <a:buClr>
                <a:srgbClr val="FF0000"/>
              </a:buClr>
              <a:buFont typeface="+mj-lt"/>
              <a:buAutoNum type="arabicPeriod"/>
            </a:pPr>
            <a:endParaRPr lang="da-DK" sz="1500" dirty="0" smtClean="0"/>
          </a:p>
          <a:p>
            <a:pPr marL="342900" indent="-342900">
              <a:buClr>
                <a:srgbClr val="FF0000"/>
              </a:buClr>
              <a:buFont typeface="+mj-lt"/>
              <a:buAutoNum type="arabicPeriod"/>
            </a:pPr>
            <a:r>
              <a:rPr lang="da-DK" sz="1500" dirty="0"/>
              <a:t>Opgørelse af timer/uger </a:t>
            </a:r>
            <a:r>
              <a:rPr lang="da-DK" sz="1500" dirty="0" smtClean="0"/>
              <a:t>der </a:t>
            </a:r>
            <a:r>
              <a:rPr lang="da-DK" sz="1500" dirty="0"/>
              <a:t>søges om tilskud til fordelt pr. fag. Redegør for samlæsning af timer </a:t>
            </a:r>
            <a:r>
              <a:rPr lang="da-DK" sz="1500" dirty="0" smtClean="0"/>
              <a:t>m.m.</a:t>
            </a:r>
            <a:br>
              <a:rPr lang="da-DK" sz="1500" dirty="0" smtClean="0"/>
            </a:br>
            <a:r>
              <a:rPr lang="da-DK" sz="1500" u="sng" dirty="0" smtClean="0"/>
              <a:t>Her skal i lave en simpel timeopgørelse for hver enkelt fag som eleven har behov for støtte i; fx Design i fremtiden mandag kl 09-11, Konspirationsteorier; en anden verden torsdag kl 13-14. osv. osv.</a:t>
            </a:r>
            <a:endParaRPr lang="da-DK" sz="1500" u="sng" dirty="0"/>
          </a:p>
          <a:p>
            <a:pPr marL="342900" indent="-342900">
              <a:buAutoNum type="arabicPeriod"/>
            </a:pPr>
            <a:endParaRPr lang="da-DK" sz="1500" dirty="0"/>
          </a:p>
        </p:txBody>
      </p:sp>
    </p:spTree>
    <p:extLst>
      <p:ext uri="{BB962C8B-B14F-4D97-AF65-F5344CB8AC3E}">
        <p14:creationId xmlns:p14="http://schemas.microsoft.com/office/powerpoint/2010/main" val="1675995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5775" y="1317607"/>
            <a:ext cx="4248471" cy="455209"/>
          </a:xfrm>
        </p:spPr>
        <p:txBody>
          <a:bodyPr/>
          <a:lstStyle/>
          <a:p>
            <a:r>
              <a:rPr lang="da-DK" dirty="0">
                <a:effectLst>
                  <a:outerShdw blurRad="38100" dist="38100" dir="2700000" algn="tl">
                    <a:srgbClr val="000000">
                      <a:alpha val="43137"/>
                    </a:srgbClr>
                  </a:outerShdw>
                </a:effectLst>
              </a:rPr>
              <a:t>Tilsyn med SPS-ordningen. </a:t>
            </a:r>
            <a:r>
              <a:rPr lang="da-DK" u="sng" dirty="0"/>
              <a:t/>
            </a:r>
            <a:br>
              <a:rPr lang="da-DK" u="sng" dirty="0"/>
            </a:br>
            <a:endParaRPr lang="da-DK" dirty="0"/>
          </a:p>
        </p:txBody>
      </p:sp>
      <p:sp>
        <p:nvSpPr>
          <p:cNvPr id="4" name="Rektangel 3"/>
          <p:cNvSpPr/>
          <p:nvPr/>
        </p:nvSpPr>
        <p:spPr>
          <a:xfrm>
            <a:off x="611560" y="1988840"/>
            <a:ext cx="8280920" cy="1569660"/>
          </a:xfrm>
          <a:prstGeom prst="rect">
            <a:avLst/>
          </a:prstGeom>
        </p:spPr>
        <p:txBody>
          <a:bodyPr wrap="square">
            <a:spAutoFit/>
          </a:bodyPr>
          <a:lstStyle/>
          <a:p>
            <a:pPr marL="285750" indent="-285750">
              <a:buClr>
                <a:srgbClr val="FF0000"/>
              </a:buClr>
              <a:buFont typeface="Wingdings" panose="05000000000000000000" pitchFamily="2" charset="2"/>
              <a:buChar char="Ø"/>
            </a:pPr>
            <a:r>
              <a:rPr lang="da-DK" sz="1600" dirty="0"/>
              <a:t>Specialpædagogisk støtte (SPS) blev fuldt overtaget fra STUK (Styrelsen for Undervisning og Kvalitet i Undervisningsministeriet) 1. januar 2020. </a:t>
            </a:r>
          </a:p>
          <a:p>
            <a:pPr marL="285750" indent="-285750">
              <a:buClr>
                <a:srgbClr val="FF0000"/>
              </a:buClr>
              <a:buFont typeface="Wingdings" panose="05000000000000000000" pitchFamily="2" charset="2"/>
              <a:buChar char="Ø"/>
            </a:pPr>
            <a:endParaRPr lang="da-DK" sz="1600" dirty="0"/>
          </a:p>
          <a:p>
            <a:pPr marL="285750" indent="-285750">
              <a:buClr>
                <a:srgbClr val="FF0000"/>
              </a:buClr>
              <a:buFont typeface="Wingdings" panose="05000000000000000000" pitchFamily="2" charset="2"/>
              <a:buChar char="Ø"/>
            </a:pPr>
            <a:r>
              <a:rPr lang="da-DK" sz="1600" dirty="0" smtClean="0"/>
              <a:t>Slots- </a:t>
            </a:r>
            <a:r>
              <a:rPr lang="da-DK" sz="1600" dirty="0"/>
              <a:t>og Kulturstyrelsen står nu for både tilskud og tilsynet med specialpædagogisk støtte på folkehøjskoleområdet. SPS-tilsynet er integreret i det generelle tilsyn med folkehøjskoler. </a:t>
            </a:r>
          </a:p>
        </p:txBody>
      </p:sp>
      <p:sp>
        <p:nvSpPr>
          <p:cNvPr id="5" name="Rektangel 4"/>
          <p:cNvSpPr/>
          <p:nvPr/>
        </p:nvSpPr>
        <p:spPr>
          <a:xfrm>
            <a:off x="611560" y="3753528"/>
            <a:ext cx="8280920" cy="2308324"/>
          </a:xfrm>
          <a:prstGeom prst="rect">
            <a:avLst/>
          </a:prstGeom>
        </p:spPr>
        <p:txBody>
          <a:bodyPr wrap="square">
            <a:spAutoFit/>
          </a:bodyPr>
          <a:lstStyle/>
          <a:p>
            <a:pPr marL="285750" indent="-285750">
              <a:buClr>
                <a:srgbClr val="FF0000"/>
              </a:buClr>
              <a:buFont typeface="Wingdings" panose="05000000000000000000" pitchFamily="2" charset="2"/>
              <a:buChar char="Ø"/>
            </a:pPr>
            <a:r>
              <a:rPr lang="da-DK" sz="1600" dirty="0"/>
              <a:t>Det er vigtigt at understrege at SPS-tilskud modtages som et ekstraordinært tilskud til elever med særlige behov, dvs. elever, hvis udvikling kræver særlig hensyntagen eller støtte, som </a:t>
            </a:r>
            <a:r>
              <a:rPr lang="da-DK" sz="1600" b="1" u="sng" dirty="0"/>
              <a:t>ikke kan ydes inden for rammerne af den almindelige højskole undervisning og skolens mentorordning</a:t>
            </a:r>
            <a:r>
              <a:rPr lang="da-DK" sz="1600" b="1" dirty="0" smtClean="0"/>
              <a:t>.</a:t>
            </a:r>
            <a:r>
              <a:rPr lang="da-DK" sz="1600" dirty="0"/>
              <a:t> </a:t>
            </a:r>
            <a:r>
              <a:rPr lang="da-DK" sz="1600" dirty="0" smtClean="0"/>
              <a:t>Og husk </a:t>
            </a:r>
            <a:r>
              <a:rPr lang="da-DK" sz="1600" dirty="0"/>
              <a:t>at I skal samlæse timer. </a:t>
            </a:r>
          </a:p>
          <a:p>
            <a:pPr marL="285750" indent="-285750">
              <a:buClr>
                <a:srgbClr val="FF0000"/>
              </a:buClr>
              <a:buFont typeface="Wingdings" panose="05000000000000000000" pitchFamily="2" charset="2"/>
              <a:buChar char="Ø"/>
            </a:pPr>
            <a:endParaRPr lang="da-DK" sz="1600" dirty="0"/>
          </a:p>
          <a:p>
            <a:pPr marL="285750" indent="-285750">
              <a:buClr>
                <a:srgbClr val="FF0000"/>
              </a:buClr>
              <a:buFont typeface="Wingdings" panose="05000000000000000000" pitchFamily="2" charset="2"/>
              <a:buChar char="Ø"/>
            </a:pPr>
            <a:r>
              <a:rPr lang="da-DK" sz="1600" dirty="0"/>
              <a:t>SPS-elever og lærer skal være en integreret del af højskolelivet. Det er ikke meningen med SPS-tilskuddet at der udvikles to lærerværelser, særlige SPS-linjer mv. </a:t>
            </a:r>
          </a:p>
        </p:txBody>
      </p:sp>
    </p:spTree>
    <p:extLst>
      <p:ext uri="{BB962C8B-B14F-4D97-AF65-F5344CB8AC3E}">
        <p14:creationId xmlns:p14="http://schemas.microsoft.com/office/powerpoint/2010/main" val="423517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980728"/>
            <a:ext cx="8568952" cy="869950"/>
          </a:xfrm>
        </p:spPr>
        <p:txBody>
          <a:bodyPr/>
          <a:lstStyle/>
          <a:p>
            <a:pPr algn="ctr"/>
            <a:r>
              <a:rPr lang="da-DK" dirty="0">
                <a:effectLst>
                  <a:outerShdw blurRad="38100" dist="38100" dir="2700000" algn="tl">
                    <a:srgbClr val="000000">
                      <a:alpha val="43137"/>
                    </a:srgbClr>
                  </a:outerShdw>
                </a:effectLst>
              </a:rPr>
              <a:t>Højskolernes fremtidig regnskabsindberetning på virk.dk.</a:t>
            </a:r>
            <a:r>
              <a:rPr lang="da-DK" dirty="0"/>
              <a:t/>
            </a:r>
            <a:br>
              <a:rPr lang="da-DK" dirty="0"/>
            </a:br>
            <a:endParaRPr lang="da-DK" dirty="0"/>
          </a:p>
        </p:txBody>
      </p:sp>
      <p:sp>
        <p:nvSpPr>
          <p:cNvPr id="3" name="Tekstfelt 2"/>
          <p:cNvSpPr txBox="1"/>
          <p:nvPr/>
        </p:nvSpPr>
        <p:spPr>
          <a:xfrm>
            <a:off x="395536" y="2060848"/>
            <a:ext cx="8568952" cy="3693319"/>
          </a:xfrm>
          <a:prstGeom prst="rect">
            <a:avLst/>
          </a:prstGeom>
          <a:noFill/>
        </p:spPr>
        <p:txBody>
          <a:bodyPr wrap="square" rtlCol="0">
            <a:spAutoFit/>
          </a:bodyPr>
          <a:lstStyle/>
          <a:p>
            <a:pPr marL="285750" indent="-285750">
              <a:buClr>
                <a:srgbClr val="FF0000"/>
              </a:buClr>
              <a:buFont typeface="Wingdings" panose="05000000000000000000" pitchFamily="2" charset="2"/>
              <a:buChar char="Ø"/>
            </a:pPr>
            <a:r>
              <a:rPr lang="da-DK" dirty="0" smtClean="0"/>
              <a:t>For regnskabsåret 2021 (i år) skal højskolernes regnskaber i </a:t>
            </a:r>
            <a:r>
              <a:rPr lang="da-DK" dirty="0"/>
              <a:t>2022 </a:t>
            </a:r>
            <a:r>
              <a:rPr lang="da-DK" dirty="0" smtClean="0"/>
              <a:t>indberettes </a:t>
            </a:r>
            <a:r>
              <a:rPr lang="da-DK" dirty="0"/>
              <a:t>via Erhvervsstyrelsens indberetningsplatform virk.dk. </a:t>
            </a:r>
            <a:endParaRPr lang="da-DK" dirty="0" smtClean="0"/>
          </a:p>
          <a:p>
            <a:endParaRPr lang="da-DK" dirty="0" smtClean="0"/>
          </a:p>
          <a:p>
            <a:pPr marL="285750" indent="-285750">
              <a:buClr>
                <a:srgbClr val="FF0000"/>
              </a:buClr>
              <a:buFont typeface="Wingdings" panose="05000000000000000000" pitchFamily="2" charset="2"/>
              <a:buChar char="Ø"/>
            </a:pPr>
            <a:r>
              <a:rPr lang="da-DK" dirty="0"/>
              <a:t>Ændringen følger </a:t>
            </a:r>
            <a:r>
              <a:rPr lang="da-DK" dirty="0" smtClean="0"/>
              <a:t>af </a:t>
            </a:r>
            <a:r>
              <a:rPr lang="da-DK" dirty="0"/>
              <a:t>Børne- og </a:t>
            </a:r>
            <a:r>
              <a:rPr lang="da-DK" dirty="0" smtClean="0"/>
              <a:t>Undervisningsministeriets </a:t>
            </a:r>
            <a:r>
              <a:rPr lang="da-DK" dirty="0"/>
              <a:t>og Kulturministeriets </a:t>
            </a:r>
            <a:r>
              <a:rPr lang="da-DK" dirty="0" smtClean="0"/>
              <a:t>ønske om øget automatisering af Frie skolers årlige indberetning af årsrapporter og målsætning </a:t>
            </a:r>
            <a:r>
              <a:rPr lang="da-DK" dirty="0"/>
              <a:t>om øget anvendelse af fælles it-løsninger </a:t>
            </a:r>
            <a:r>
              <a:rPr lang="da-DK" dirty="0" smtClean="0"/>
              <a:t>i staten.</a:t>
            </a:r>
          </a:p>
          <a:p>
            <a:endParaRPr lang="da-DK" dirty="0" smtClean="0"/>
          </a:p>
          <a:p>
            <a:pPr marL="285750" indent="-285750">
              <a:buClr>
                <a:srgbClr val="FF0000"/>
              </a:buClr>
              <a:buFont typeface="Wingdings" panose="05000000000000000000" pitchFamily="2" charset="2"/>
              <a:buChar char="Ø"/>
            </a:pPr>
            <a:r>
              <a:rPr lang="da-DK" dirty="0" smtClean="0"/>
              <a:t>Fremover skal højskolerne uploade en digital årsrapport i filformatet XBRL på virk.dk, i stedet for manuelt </a:t>
            </a:r>
            <a:r>
              <a:rPr lang="da-DK" dirty="0"/>
              <a:t>at indtaste data på Børne- og </a:t>
            </a:r>
            <a:r>
              <a:rPr lang="da-DK" dirty="0" smtClean="0"/>
              <a:t>Undervisningsministeriets Regnskabsportal. Derved håber vi, at der vil være færre fejl i indberetningen og at indberetningen for jer på sigt vil tage mindre tid end nu.</a:t>
            </a:r>
            <a:endParaRPr lang="da-DK" dirty="0"/>
          </a:p>
        </p:txBody>
      </p:sp>
    </p:spTree>
    <p:extLst>
      <p:ext uri="{BB962C8B-B14F-4D97-AF65-F5344CB8AC3E}">
        <p14:creationId xmlns:p14="http://schemas.microsoft.com/office/powerpoint/2010/main" val="378675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635896" y="969194"/>
            <a:ext cx="2925332" cy="869950"/>
          </a:xfrm>
        </p:spPr>
        <p:txBody>
          <a:bodyPr/>
          <a:lstStyle/>
          <a:p>
            <a:r>
              <a:rPr lang="da-DK" dirty="0"/>
              <a:t/>
            </a:r>
            <a:br>
              <a:rPr lang="da-DK" dirty="0"/>
            </a:br>
            <a:r>
              <a:rPr lang="da-DK" dirty="0">
                <a:effectLst>
                  <a:outerShdw blurRad="38100" dist="38100" dir="2700000" algn="tl">
                    <a:srgbClr val="000000">
                      <a:alpha val="43137"/>
                    </a:srgbClr>
                  </a:outerShdw>
                </a:effectLst>
              </a:rPr>
              <a:t>Hvad er XBRL? </a:t>
            </a:r>
          </a:p>
        </p:txBody>
      </p:sp>
      <p:sp>
        <p:nvSpPr>
          <p:cNvPr id="4" name="Rektangel 3"/>
          <p:cNvSpPr/>
          <p:nvPr/>
        </p:nvSpPr>
        <p:spPr>
          <a:xfrm>
            <a:off x="0" y="1844824"/>
            <a:ext cx="9000973" cy="2554545"/>
          </a:xfrm>
          <a:prstGeom prst="rect">
            <a:avLst/>
          </a:prstGeom>
        </p:spPr>
        <p:txBody>
          <a:bodyPr wrap="square">
            <a:spAutoFit/>
          </a:bodyPr>
          <a:lstStyle/>
          <a:p>
            <a:pPr marL="285750" indent="-285750">
              <a:buClr>
                <a:srgbClr val="FF0000"/>
              </a:buClr>
              <a:buFont typeface="Wingdings" panose="05000000000000000000" pitchFamily="2" charset="2"/>
              <a:buChar char="Ø"/>
            </a:pPr>
            <a:r>
              <a:rPr lang="da-DK" sz="1600" dirty="0" smtClean="0"/>
              <a:t>XBRL </a:t>
            </a:r>
            <a:r>
              <a:rPr lang="da-DK" sz="1600" dirty="0"/>
              <a:t>står for </a:t>
            </a:r>
            <a:r>
              <a:rPr lang="da-DK" sz="1600" dirty="0" err="1"/>
              <a:t>Extensible</a:t>
            </a:r>
            <a:r>
              <a:rPr lang="da-DK" sz="1600" dirty="0"/>
              <a:t> Business Reporting Language og </a:t>
            </a:r>
            <a:r>
              <a:rPr lang="da-DK" sz="1600" dirty="0" smtClean="0"/>
              <a:t>er </a:t>
            </a:r>
            <a:r>
              <a:rPr lang="da-DK" sz="1600" dirty="0"/>
              <a:t>en teknisk standard til digitalisering af forretningsoplysninger. Målsætningen med XBRL er at etablere en standard, som sikrer, at al forretningsmæssig rapportering kan digitaliseres ved kilden baseret på fælles definitioner, og derefter distribueres digitalt, således at andre kan indlæse rapporteringen digitalt og anvende data til eget formål</a:t>
            </a:r>
            <a:r>
              <a:rPr lang="da-DK" sz="1600" dirty="0" smtClean="0"/>
              <a:t>.</a:t>
            </a:r>
            <a:br>
              <a:rPr lang="da-DK" sz="1600" dirty="0" smtClean="0"/>
            </a:br>
            <a:endParaRPr lang="da-DK" sz="1600" dirty="0" smtClean="0"/>
          </a:p>
          <a:p>
            <a:pPr marL="285750" indent="-285750">
              <a:buClr>
                <a:srgbClr val="FF0000"/>
              </a:buClr>
              <a:buFont typeface="Wingdings" panose="05000000000000000000" pitchFamily="2" charset="2"/>
              <a:buChar char="Ø"/>
            </a:pPr>
            <a:r>
              <a:rPr lang="da-DK" sz="1600" dirty="0"/>
              <a:t>Det </a:t>
            </a:r>
            <a:r>
              <a:rPr lang="da-DK" sz="1600" dirty="0" smtClean="0"/>
              <a:t>betyder, at I fremover skal danne en digital årsrapport ud fra strukturen </a:t>
            </a:r>
            <a:r>
              <a:rPr lang="da-DK" sz="1600" dirty="0"/>
              <a:t>i den </a:t>
            </a:r>
            <a:r>
              <a:rPr lang="da-DK" sz="1600" dirty="0" smtClean="0"/>
              <a:t>XBRL-taksonomi (</a:t>
            </a:r>
            <a:r>
              <a:rPr lang="da-DK" sz="1600" dirty="0"/>
              <a:t>prædefineret </a:t>
            </a:r>
            <a:r>
              <a:rPr lang="da-DK" sz="1600" dirty="0" smtClean="0"/>
              <a:t>skabelon), </a:t>
            </a:r>
            <a:r>
              <a:rPr lang="da-DK" sz="1600" dirty="0"/>
              <a:t>som Slots- og Kulturstyrelsen udarbejder</a:t>
            </a:r>
            <a:r>
              <a:rPr lang="da-DK" sz="1600" dirty="0" smtClean="0"/>
              <a:t>. </a:t>
            </a:r>
            <a:br>
              <a:rPr lang="da-DK" sz="1600" dirty="0" smtClean="0"/>
            </a:br>
            <a:endParaRPr lang="da-DK" sz="1600" dirty="0" smtClean="0"/>
          </a:p>
        </p:txBody>
      </p:sp>
      <p:pic>
        <p:nvPicPr>
          <p:cNvPr id="1026" name="Picture 2" descr="Jumbo Lommeregner - maxi size regnemaskine - køb i d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9016" y="4022610"/>
            <a:ext cx="2221957" cy="2221957"/>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0" y="4182464"/>
            <a:ext cx="6444208" cy="1815882"/>
          </a:xfrm>
          <a:prstGeom prst="rect">
            <a:avLst/>
          </a:prstGeom>
        </p:spPr>
        <p:txBody>
          <a:bodyPr wrap="square">
            <a:spAutoFit/>
          </a:bodyPr>
          <a:lstStyle/>
          <a:p>
            <a:pPr marL="285750" indent="-285750">
              <a:buClr>
                <a:srgbClr val="FF0000"/>
              </a:buClr>
              <a:buFont typeface="Wingdings" panose="05000000000000000000" pitchFamily="2" charset="2"/>
              <a:buChar char="Ø"/>
            </a:pPr>
            <a:r>
              <a:rPr lang="da-DK" sz="1600" dirty="0">
                <a:solidFill>
                  <a:schemeClr val="accent4"/>
                </a:solidFill>
              </a:rPr>
              <a:t>XBRL-taksonomien er lavet ud fra folkehøjskolernes paradigme for årsrapport 2021.</a:t>
            </a:r>
            <a:br>
              <a:rPr lang="da-DK" sz="1600" dirty="0">
                <a:solidFill>
                  <a:schemeClr val="accent4"/>
                </a:solidFill>
              </a:rPr>
            </a:br>
            <a:endParaRPr lang="da-DK" sz="1600" dirty="0">
              <a:solidFill>
                <a:schemeClr val="accent4"/>
              </a:solidFill>
            </a:endParaRPr>
          </a:p>
          <a:p>
            <a:pPr marL="285750" indent="-285750">
              <a:buClr>
                <a:srgbClr val="FF0000"/>
              </a:buClr>
              <a:buFont typeface="Wingdings" panose="05000000000000000000" pitchFamily="2" charset="2"/>
              <a:buChar char="Ø"/>
            </a:pPr>
            <a:r>
              <a:rPr lang="da-DK" sz="1600" dirty="0"/>
              <a:t>Ved indberetningen på virk.dk vil skolens indberettede XBRL-fil blive sammenholdt med taksonomien. Hvis ikke XBRL-filen er i overensstemmelse med taksonomien, vil skolen ikke kunne foretage indberetning.</a:t>
            </a:r>
          </a:p>
        </p:txBody>
      </p:sp>
    </p:spTree>
    <p:extLst>
      <p:ext uri="{BB962C8B-B14F-4D97-AF65-F5344CB8AC3E}">
        <p14:creationId xmlns:p14="http://schemas.microsoft.com/office/powerpoint/2010/main" val="6439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2000"/>
                                        <p:tgtEl>
                                          <p:spTgt spid="1026"/>
                                        </p:tgtEl>
                                      </p:cBhvr>
                                    </p:animEffect>
                                    <p:anim calcmode="lin" valueType="num">
                                      <p:cBhvr>
                                        <p:cTn id="15" dur="2000" fill="hold"/>
                                        <p:tgtEl>
                                          <p:spTgt spid="1026"/>
                                        </p:tgtEl>
                                        <p:attrNameLst>
                                          <p:attrName>ppt_w</p:attrName>
                                        </p:attrNameLst>
                                      </p:cBhvr>
                                      <p:tavLst>
                                        <p:tav tm="0" fmla="#ppt_w*sin(2.5*pi*$)">
                                          <p:val>
                                            <p:fltVal val="0"/>
                                          </p:val>
                                        </p:tav>
                                        <p:tav tm="100000">
                                          <p:val>
                                            <p:fltVal val="1"/>
                                          </p:val>
                                        </p:tav>
                                      </p:tavLst>
                                    </p:anim>
                                    <p:anim calcmode="lin" valueType="num">
                                      <p:cBhvr>
                                        <p:cTn id="16"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974874"/>
            <a:ext cx="8317358" cy="869950"/>
          </a:xfrm>
        </p:spPr>
        <p:txBody>
          <a:bodyPr/>
          <a:lstStyle/>
          <a:p>
            <a:pPr algn="ctr"/>
            <a:r>
              <a:rPr lang="da-DK" dirty="0">
                <a:effectLst>
                  <a:outerShdw blurRad="38100" dist="38100" dir="2700000" algn="tl">
                    <a:srgbClr val="000000">
                      <a:alpha val="43137"/>
                    </a:srgbClr>
                  </a:outerShdw>
                </a:effectLst>
              </a:rPr>
              <a:t>Højskolernes fremtidig regnskabsindberetning på virk.dk. Obs punkter:</a:t>
            </a:r>
          </a:p>
        </p:txBody>
      </p:sp>
      <p:sp>
        <p:nvSpPr>
          <p:cNvPr id="3" name="Pladsholder til indhold 2"/>
          <p:cNvSpPr>
            <a:spLocks noGrp="1"/>
          </p:cNvSpPr>
          <p:nvPr>
            <p:ph idx="1"/>
          </p:nvPr>
        </p:nvSpPr>
        <p:spPr>
          <a:xfrm>
            <a:off x="251520" y="1844824"/>
            <a:ext cx="7776864" cy="2232248"/>
          </a:xfrm>
        </p:spPr>
        <p:txBody>
          <a:bodyPr/>
          <a:lstStyle/>
          <a:p>
            <a:pPr>
              <a:buFont typeface="Wingdings" panose="05000000000000000000" pitchFamily="2" charset="2"/>
              <a:buChar char="Ø"/>
            </a:pPr>
            <a:r>
              <a:rPr lang="da-DK" b="0" kern="1200" dirty="0"/>
              <a:t>For at kunne danne den digitale årsrapport kræver det særligt XBRL- software, hvori XBRL-taksonomien kan indlæses, og hvor årsrapportens data kan opmærkes i overensstemmelse med taksonomien og konverteres til en XBRL-fil. </a:t>
            </a:r>
            <a:endParaRPr lang="da-DK" b="0" kern="1200" dirty="0" smtClean="0"/>
          </a:p>
          <a:p>
            <a:pPr>
              <a:buFont typeface="Wingdings" panose="05000000000000000000" pitchFamily="2" charset="2"/>
              <a:buChar char="Ø"/>
            </a:pPr>
            <a:endParaRPr lang="da-DK" b="0" kern="1200" dirty="0"/>
          </a:p>
          <a:p>
            <a:pPr>
              <a:buFont typeface="Wingdings" panose="05000000000000000000" pitchFamily="2" charset="2"/>
              <a:buChar char="Ø"/>
            </a:pPr>
            <a:r>
              <a:rPr lang="da-DK" b="0" kern="1200" dirty="0"/>
              <a:t>Den kommende XBRL-taksonomi, som skal anvendes i forbindelse med dannelsen </a:t>
            </a:r>
            <a:r>
              <a:rPr lang="da-DK" b="0" kern="1200" dirty="0" smtClean="0"/>
              <a:t>af højskolens </a:t>
            </a:r>
            <a:r>
              <a:rPr lang="da-DK" b="0" kern="1200" dirty="0"/>
              <a:t>digitale årsrapport for 2021 i XBRL-format, er sat i høring </a:t>
            </a:r>
            <a:r>
              <a:rPr lang="da-DK" b="0" kern="1200" dirty="0" smtClean="0"/>
              <a:t>på Erhvervsstyrelsens </a:t>
            </a:r>
            <a:r>
              <a:rPr lang="da-DK" b="0" kern="1200" dirty="0"/>
              <a:t>online platform, som anvendes til publicering af </a:t>
            </a:r>
            <a:r>
              <a:rPr lang="da-DK" b="0" kern="1200" dirty="0" smtClean="0"/>
              <a:t>XBRL-taksonomier</a:t>
            </a:r>
            <a:r>
              <a:rPr lang="da-DK" b="0" kern="1200" dirty="0"/>
              <a:t>. </a:t>
            </a:r>
            <a:r>
              <a:rPr lang="da-DK" b="0" kern="1200" dirty="0">
                <a:hlinkClick r:id="rId3"/>
              </a:rPr>
              <a:t>https://</a:t>
            </a:r>
            <a:r>
              <a:rPr lang="da-DK" b="0" kern="1200" dirty="0" smtClean="0">
                <a:hlinkClick r:id="rId3"/>
              </a:rPr>
              <a:t>yeti2.corefiling.com/yeti/resources/yeti-gwt/Yeti.jsp</a:t>
            </a:r>
            <a:r>
              <a:rPr lang="da-DK" b="0" kern="1200" dirty="0" smtClean="0"/>
              <a:t> </a:t>
            </a:r>
            <a:br>
              <a:rPr lang="da-DK" b="0" kern="1200" dirty="0" smtClean="0"/>
            </a:br>
            <a:endParaRPr lang="da-DK" b="0" kern="1200" dirty="0"/>
          </a:p>
        </p:txBody>
      </p:sp>
      <p:pic>
        <p:nvPicPr>
          <p:cNvPr id="2050" name="Picture 2" descr="Hvordan man kan hjælpe andre – WKOD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4005064"/>
            <a:ext cx="2339132" cy="1559422"/>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269776" y="4779656"/>
            <a:ext cx="6462464" cy="1569660"/>
          </a:xfrm>
          <a:prstGeom prst="rect">
            <a:avLst/>
          </a:prstGeom>
        </p:spPr>
        <p:txBody>
          <a:bodyPr wrap="square">
            <a:spAutoFit/>
          </a:bodyPr>
          <a:lstStyle/>
          <a:p>
            <a:pPr>
              <a:buClr>
                <a:srgbClr val="FF0000"/>
              </a:buClr>
              <a:buFont typeface="Wingdings" panose="05000000000000000000" pitchFamily="2" charset="2"/>
              <a:buChar char="Ø"/>
            </a:pPr>
            <a:r>
              <a:rPr lang="da-DK" sz="1600" dirty="0"/>
              <a:t>Regnskabsparadigmet for 2021 og vejledninger kan også findes på Slots- og Kulturstyrelsens hjemmeside: </a:t>
            </a:r>
            <a:r>
              <a:rPr lang="da-DK" sz="1600" dirty="0">
                <a:hlinkClick r:id="rId5"/>
              </a:rPr>
              <a:t>https://slks.dk/omraader/kulturinstitutioner/folkehoejskoler/</a:t>
            </a:r>
            <a:r>
              <a:rPr lang="da-DK" sz="1600" dirty="0"/>
              <a:t> </a:t>
            </a:r>
            <a:endParaRPr lang="da-DK" sz="1600" dirty="0" smtClean="0"/>
          </a:p>
          <a:p>
            <a:pPr lvl="1">
              <a:buClr>
                <a:srgbClr val="FF0000"/>
              </a:buClr>
              <a:buFont typeface="Wingdings" panose="05000000000000000000" pitchFamily="2" charset="2"/>
              <a:buChar char="Ø"/>
            </a:pPr>
            <a:r>
              <a:rPr lang="da-DK" sz="1600" b="1" u="sng" dirty="0" smtClean="0"/>
              <a:t>Paradigmet </a:t>
            </a:r>
            <a:r>
              <a:rPr lang="da-DK" sz="1600" b="1" u="sng" dirty="0"/>
              <a:t>er stort set det samme som i 2020. Der skulle således ikke </a:t>
            </a:r>
            <a:r>
              <a:rPr lang="da-DK" sz="1600" b="1" u="sng" dirty="0" smtClean="0"/>
              <a:t>være noget </a:t>
            </a:r>
            <a:r>
              <a:rPr lang="da-DK" sz="1600" b="1" u="sng" dirty="0"/>
              <a:t>der kommer bag på jer</a:t>
            </a:r>
            <a:r>
              <a:rPr lang="da-DK" sz="1600" b="1" u="sng" dirty="0" smtClean="0"/>
              <a:t>.</a:t>
            </a:r>
            <a:endParaRPr lang="da-DK" sz="1600" b="1" u="sng" dirty="0"/>
          </a:p>
        </p:txBody>
      </p:sp>
    </p:spTree>
    <p:extLst>
      <p:ext uri="{BB962C8B-B14F-4D97-AF65-F5344CB8AC3E}">
        <p14:creationId xmlns:p14="http://schemas.microsoft.com/office/powerpoint/2010/main" val="231529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1000"/>
                                        <p:tgtEl>
                                          <p:spTgt spid="2050"/>
                                        </p:tgtEl>
                                      </p:cBhvr>
                                    </p:animEffect>
                                    <p:anim calcmode="lin" valueType="num">
                                      <p:cBhvr>
                                        <p:cTn id="27" dur="1000" fill="hold"/>
                                        <p:tgtEl>
                                          <p:spTgt spid="2050"/>
                                        </p:tgtEl>
                                        <p:attrNameLst>
                                          <p:attrName>ppt_x</p:attrName>
                                        </p:attrNameLst>
                                      </p:cBhvr>
                                      <p:tavLst>
                                        <p:tav tm="0">
                                          <p:val>
                                            <p:strVal val="#ppt_x"/>
                                          </p:val>
                                        </p:tav>
                                        <p:tav tm="100000">
                                          <p:val>
                                            <p:strVal val="#ppt_x"/>
                                          </p:val>
                                        </p:tav>
                                      </p:tavLst>
                                    </p:anim>
                                    <p:anim calcmode="lin" valueType="num">
                                      <p:cBhvr>
                                        <p:cTn id="28"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3"/>
          <p:cNvSpPr>
            <a:spLocks noGrp="1"/>
          </p:cNvSpPr>
          <p:nvPr>
            <p:ph type="title"/>
          </p:nvPr>
        </p:nvSpPr>
        <p:spPr>
          <a:xfrm>
            <a:off x="1115616" y="1019231"/>
            <a:ext cx="7560840" cy="869950"/>
          </a:xfrm>
        </p:spPr>
        <p:txBody>
          <a:bodyPr>
            <a:normAutofit/>
          </a:bodyPr>
          <a:lstStyle/>
          <a:p>
            <a:pPr algn="ctr"/>
            <a:r>
              <a:rPr lang="da-DK" dirty="0">
                <a:effectLst>
                  <a:outerShdw blurRad="38100" dist="38100" dir="2700000" algn="tl">
                    <a:srgbClr val="000000">
                      <a:alpha val="43137"/>
                    </a:srgbClr>
                  </a:outerShdw>
                </a:effectLst>
              </a:rPr>
              <a:t>Tilsynet med de danske </a:t>
            </a:r>
            <a:r>
              <a:rPr lang="da-DK" dirty="0" smtClean="0">
                <a:effectLst>
                  <a:outerShdw blurRad="38100" dist="38100" dir="2700000" algn="tl">
                    <a:srgbClr val="000000">
                      <a:alpha val="43137"/>
                    </a:srgbClr>
                  </a:outerShdw>
                </a:effectLst>
              </a:rPr>
              <a:t>folkehøjskoler - Tilsynsstrategien i overordnet trin og format</a:t>
            </a:r>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2139599895"/>
              </p:ext>
            </p:extLst>
          </p:nvPr>
        </p:nvGraphicFramePr>
        <p:xfrm>
          <a:off x="575568" y="1889181"/>
          <a:ext cx="7920879" cy="4170608"/>
        </p:xfrm>
        <a:graphic>
          <a:graphicData uri="http://schemas.openxmlformats.org/drawingml/2006/table">
            <a:tbl>
              <a:tblPr firstRow="1" firstCol="1" bandRow="1">
                <a:tableStyleId>{5C22544A-7EE6-4342-B048-85BDC9FD1C3A}</a:tableStyleId>
              </a:tblPr>
              <a:tblGrid>
                <a:gridCol w="3124596">
                  <a:extLst>
                    <a:ext uri="{9D8B030D-6E8A-4147-A177-3AD203B41FA5}">
                      <a16:colId xmlns:a16="http://schemas.microsoft.com/office/drawing/2014/main" val="3403143484"/>
                    </a:ext>
                  </a:extLst>
                </a:gridCol>
                <a:gridCol w="3124596">
                  <a:extLst>
                    <a:ext uri="{9D8B030D-6E8A-4147-A177-3AD203B41FA5}">
                      <a16:colId xmlns:a16="http://schemas.microsoft.com/office/drawing/2014/main" val="2680166645"/>
                    </a:ext>
                  </a:extLst>
                </a:gridCol>
                <a:gridCol w="1671687">
                  <a:extLst>
                    <a:ext uri="{9D8B030D-6E8A-4147-A177-3AD203B41FA5}">
                      <a16:colId xmlns:a16="http://schemas.microsoft.com/office/drawing/2014/main" val="946646726"/>
                    </a:ext>
                  </a:extLst>
                </a:gridCol>
              </a:tblGrid>
              <a:tr h="346463">
                <a:tc>
                  <a:txBody>
                    <a:bodyPr/>
                    <a:lstStyle/>
                    <a:p>
                      <a:pPr>
                        <a:lnSpc>
                          <a:spcPts val="1300"/>
                        </a:lnSpc>
                        <a:spcAft>
                          <a:spcPts val="0"/>
                        </a:spcAft>
                      </a:pPr>
                      <a:r>
                        <a:rPr lang="da-DK" sz="900" cap="small">
                          <a:effectLst/>
                        </a:rPr>
                        <a:t>TILSYNSELEMENT</a:t>
                      </a:r>
                      <a:endParaRPr lang="da-DK" sz="9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0" marR="0" marT="31238" marB="31238"/>
                </a:tc>
                <a:tc>
                  <a:txBody>
                    <a:bodyPr/>
                    <a:lstStyle/>
                    <a:p>
                      <a:pPr>
                        <a:lnSpc>
                          <a:spcPts val="1300"/>
                        </a:lnSpc>
                        <a:spcAft>
                          <a:spcPts val="0"/>
                        </a:spcAft>
                      </a:pPr>
                      <a:r>
                        <a:rPr lang="da-DK" sz="900" cap="small">
                          <a:effectLst/>
                        </a:rPr>
                        <a:t>OPGAVE/METODE</a:t>
                      </a:r>
                      <a:endParaRPr lang="da-DK" sz="9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0" marR="0" marT="31238" marB="31238"/>
                </a:tc>
                <a:tc>
                  <a:txBody>
                    <a:bodyPr/>
                    <a:lstStyle/>
                    <a:p>
                      <a:pPr>
                        <a:lnSpc>
                          <a:spcPts val="1300"/>
                        </a:lnSpc>
                        <a:spcAft>
                          <a:spcPts val="0"/>
                        </a:spcAft>
                      </a:pPr>
                      <a:r>
                        <a:rPr lang="da-DK" sz="900" cap="small" dirty="0">
                          <a:effectLst/>
                        </a:rPr>
                        <a:t>ANTAL ÅRLIGT</a:t>
                      </a:r>
                      <a:endParaRPr lang="da-DK" sz="9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0" marR="0" marT="31238" marB="31238"/>
                </a:tc>
                <a:extLst>
                  <a:ext uri="{0D108BD9-81ED-4DB2-BD59-A6C34878D82A}">
                    <a16:rowId xmlns:a16="http://schemas.microsoft.com/office/drawing/2014/main" val="3485973718"/>
                  </a:ext>
                </a:extLst>
              </a:tr>
              <a:tr h="359238">
                <a:tc rowSpan="3">
                  <a:txBody>
                    <a:bodyPr/>
                    <a:lstStyle/>
                    <a:p>
                      <a:pPr>
                        <a:lnSpc>
                          <a:spcPts val="1100"/>
                        </a:lnSpc>
                        <a:spcAft>
                          <a:spcPts val="0"/>
                        </a:spcAft>
                      </a:pPr>
                      <a:r>
                        <a:rPr lang="da-DK" sz="900" dirty="0">
                          <a:effectLst/>
                        </a:rPr>
                        <a:t> </a:t>
                      </a:r>
                    </a:p>
                    <a:p>
                      <a:pPr>
                        <a:lnSpc>
                          <a:spcPts val="1100"/>
                        </a:lnSpc>
                        <a:spcAft>
                          <a:spcPts val="0"/>
                        </a:spcAft>
                      </a:pPr>
                      <a:r>
                        <a:rPr lang="da-DK" sz="900" u="sng" dirty="0">
                          <a:effectLst/>
                        </a:rPr>
                        <a:t>Grundlæggende </a:t>
                      </a:r>
                      <a:r>
                        <a:rPr lang="da-DK" sz="900" u="sng" dirty="0" smtClean="0">
                          <a:effectLst/>
                        </a:rPr>
                        <a:t>tilsyn:</a:t>
                      </a:r>
                      <a:r>
                        <a:rPr lang="da-DK" sz="900" u="sng" baseline="0" dirty="0" smtClean="0">
                          <a:effectLst/>
                        </a:rPr>
                        <a:t> </a:t>
                      </a:r>
                      <a:r>
                        <a:rPr lang="da-DK" sz="900" baseline="0" dirty="0" smtClean="0">
                          <a:effectLst/>
                        </a:rPr>
                        <a:t>Formålet er at opnå en god og naturlig d</a:t>
                      </a:r>
                      <a:r>
                        <a:rPr lang="da-DK" sz="900" dirty="0" smtClean="0"/>
                        <a:t>ialog med skolerne, hvor der kan</a:t>
                      </a:r>
                      <a:r>
                        <a:rPr lang="da-DK" sz="900" baseline="0" dirty="0" smtClean="0"/>
                        <a:t> </a:t>
                      </a:r>
                      <a:r>
                        <a:rPr lang="da-DK" sz="900" dirty="0" smtClean="0"/>
                        <a:t>drøftes alm.</a:t>
                      </a:r>
                      <a:r>
                        <a:rPr lang="da-DK" sz="900" baseline="0" dirty="0" smtClean="0"/>
                        <a:t> eller </a:t>
                      </a:r>
                      <a:r>
                        <a:rPr lang="da-DK" sz="900" dirty="0" smtClean="0"/>
                        <a:t>aktuelle spørgsmål eller lign.</a:t>
                      </a:r>
                      <a:r>
                        <a:rPr lang="da-DK" sz="900" baseline="0" dirty="0" smtClean="0"/>
                        <a:t> vedr. skolens eller</a:t>
                      </a:r>
                      <a:r>
                        <a:rPr lang="da-DK" sz="900" dirty="0" smtClean="0"/>
                        <a:t> skoleformen</a:t>
                      </a:r>
                      <a:r>
                        <a:rPr lang="da-DK" sz="900" baseline="0" dirty="0" smtClean="0"/>
                        <a:t> som helhed. </a:t>
                      </a:r>
                      <a:endParaRPr lang="da-DK" sz="9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0" marR="0" marT="31238" marB="31238"/>
                </a:tc>
                <a:tc>
                  <a:txBody>
                    <a:bodyPr/>
                    <a:lstStyle/>
                    <a:p>
                      <a:pPr>
                        <a:lnSpc>
                          <a:spcPts val="1100"/>
                        </a:lnSpc>
                        <a:spcAft>
                          <a:spcPts val="0"/>
                        </a:spcAft>
                      </a:pPr>
                      <a:r>
                        <a:rPr lang="da-DK" sz="900" dirty="0">
                          <a:effectLst/>
                        </a:rPr>
                        <a:t>Informationsindsamling</a:t>
                      </a:r>
                      <a:endParaRPr lang="da-DK" sz="9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0" marR="0" marT="31238" marB="31238"/>
                </a:tc>
                <a:tc>
                  <a:txBody>
                    <a:bodyPr/>
                    <a:lstStyle/>
                    <a:p>
                      <a:pPr>
                        <a:lnSpc>
                          <a:spcPts val="1100"/>
                        </a:lnSpc>
                        <a:spcAft>
                          <a:spcPts val="0"/>
                        </a:spcAft>
                      </a:pPr>
                      <a:r>
                        <a:rPr lang="da-DK" sz="900" dirty="0">
                          <a:effectLst/>
                        </a:rPr>
                        <a:t> Løbende for alle skoler</a:t>
                      </a:r>
                      <a:endParaRPr lang="da-DK" sz="9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0" marR="0" marT="31238" marB="31238"/>
                </a:tc>
                <a:extLst>
                  <a:ext uri="{0D108BD9-81ED-4DB2-BD59-A6C34878D82A}">
                    <a16:rowId xmlns:a16="http://schemas.microsoft.com/office/drawing/2014/main" val="715635640"/>
                  </a:ext>
                </a:extLst>
              </a:tr>
              <a:tr h="314672">
                <a:tc vMerge="1">
                  <a:txBody>
                    <a:bodyPr/>
                    <a:lstStyle/>
                    <a:p>
                      <a:endParaRPr lang="da-DK"/>
                    </a:p>
                  </a:txBody>
                  <a:tcPr/>
                </a:tc>
                <a:tc>
                  <a:txBody>
                    <a:bodyPr/>
                    <a:lstStyle/>
                    <a:p>
                      <a:pPr>
                        <a:lnSpc>
                          <a:spcPts val="1100"/>
                        </a:lnSpc>
                        <a:spcAft>
                          <a:spcPts val="0"/>
                        </a:spcAft>
                      </a:pPr>
                      <a:r>
                        <a:rPr lang="da-DK" sz="900" dirty="0">
                          <a:effectLst/>
                        </a:rPr>
                        <a:t>Besøg på folkehøjskoler</a:t>
                      </a:r>
                      <a:endParaRPr lang="da-DK" sz="9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0" marR="0" marT="31238" marB="31238"/>
                </a:tc>
                <a:tc>
                  <a:txBody>
                    <a:bodyPr/>
                    <a:lstStyle/>
                    <a:p>
                      <a:pPr>
                        <a:lnSpc>
                          <a:spcPts val="1100"/>
                        </a:lnSpc>
                        <a:spcAft>
                          <a:spcPts val="0"/>
                        </a:spcAft>
                      </a:pPr>
                      <a:r>
                        <a:rPr lang="da-DK" sz="900" dirty="0">
                          <a:effectLst/>
                        </a:rPr>
                        <a:t>10-15</a:t>
                      </a:r>
                      <a:endParaRPr lang="da-DK" sz="9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0" marR="0" marT="31238" marB="31238"/>
                </a:tc>
                <a:extLst>
                  <a:ext uri="{0D108BD9-81ED-4DB2-BD59-A6C34878D82A}">
                    <a16:rowId xmlns:a16="http://schemas.microsoft.com/office/drawing/2014/main" val="54121177"/>
                  </a:ext>
                </a:extLst>
              </a:tr>
              <a:tr h="419302">
                <a:tc vMerge="1">
                  <a:txBody>
                    <a:bodyPr/>
                    <a:lstStyle/>
                    <a:p>
                      <a:endParaRPr lang="da-DK"/>
                    </a:p>
                  </a:txBody>
                  <a:tcPr/>
                </a:tc>
                <a:tc>
                  <a:txBody>
                    <a:bodyPr/>
                    <a:lstStyle/>
                    <a:p>
                      <a:pPr>
                        <a:lnSpc>
                          <a:spcPts val="1100"/>
                        </a:lnSpc>
                        <a:spcAft>
                          <a:spcPts val="0"/>
                        </a:spcAft>
                      </a:pPr>
                      <a:r>
                        <a:rPr lang="da-DK" sz="900">
                          <a:effectLst/>
                        </a:rPr>
                        <a:t>Udmelding af tilsynstemaer</a:t>
                      </a:r>
                      <a:endParaRPr lang="da-DK" sz="9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0" marR="0" marT="31238" marB="31238"/>
                </a:tc>
                <a:tc>
                  <a:txBody>
                    <a:bodyPr/>
                    <a:lstStyle/>
                    <a:p>
                      <a:pPr>
                        <a:lnSpc>
                          <a:spcPts val="1100"/>
                        </a:lnSpc>
                        <a:spcAft>
                          <a:spcPts val="0"/>
                        </a:spcAft>
                      </a:pPr>
                      <a:r>
                        <a:rPr lang="da-DK" sz="900" dirty="0">
                          <a:effectLst/>
                        </a:rPr>
                        <a:t>Hvert 2. </a:t>
                      </a:r>
                      <a:r>
                        <a:rPr lang="da-DK" sz="900" dirty="0" smtClean="0">
                          <a:effectLst/>
                        </a:rPr>
                        <a:t>år</a:t>
                      </a:r>
                      <a:endParaRPr lang="da-DK" sz="9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0" marR="0" marT="31238" marB="31238"/>
                </a:tc>
                <a:extLst>
                  <a:ext uri="{0D108BD9-81ED-4DB2-BD59-A6C34878D82A}">
                    <a16:rowId xmlns:a16="http://schemas.microsoft.com/office/drawing/2014/main" val="2975914627"/>
                  </a:ext>
                </a:extLst>
              </a:tr>
              <a:tr h="543989">
                <a:tc rowSpan="2">
                  <a:txBody>
                    <a:bodyPr/>
                    <a:lstStyle/>
                    <a:p>
                      <a:pPr>
                        <a:lnSpc>
                          <a:spcPts val="1100"/>
                        </a:lnSpc>
                        <a:spcAft>
                          <a:spcPts val="0"/>
                        </a:spcAft>
                      </a:pPr>
                      <a:r>
                        <a:rPr lang="da-DK" sz="900" dirty="0">
                          <a:effectLst/>
                        </a:rPr>
                        <a:t> </a:t>
                      </a:r>
                    </a:p>
                    <a:p>
                      <a:pPr>
                        <a:lnSpc>
                          <a:spcPts val="1100"/>
                        </a:lnSpc>
                        <a:spcAft>
                          <a:spcPts val="0"/>
                        </a:spcAft>
                      </a:pPr>
                      <a:r>
                        <a:rPr lang="da-DK" sz="900" u="sng" dirty="0">
                          <a:effectLst/>
                        </a:rPr>
                        <a:t>Anmeldt </a:t>
                      </a:r>
                      <a:r>
                        <a:rPr lang="da-DK" sz="900" u="sng" dirty="0" smtClean="0">
                          <a:effectLst/>
                        </a:rPr>
                        <a:t>tilsyn: </a:t>
                      </a:r>
                      <a:r>
                        <a:rPr lang="da-DK" sz="900" dirty="0" smtClean="0">
                          <a:effectLst/>
                        </a:rPr>
                        <a:t>Formålet med et anmeldt tilsyn</a:t>
                      </a:r>
                      <a:r>
                        <a:rPr lang="da-DK" sz="900" baseline="0" dirty="0" smtClean="0">
                          <a:effectLst/>
                        </a:rPr>
                        <a:t> samt tilsyns</a:t>
                      </a:r>
                      <a:r>
                        <a:rPr lang="da-DK" sz="900" dirty="0" smtClean="0">
                          <a:effectLst/>
                        </a:rPr>
                        <a:t>besøg</a:t>
                      </a:r>
                      <a:r>
                        <a:rPr lang="da-DK" sz="900" baseline="0" dirty="0" smtClean="0">
                          <a:effectLst/>
                        </a:rPr>
                        <a:t> sker</a:t>
                      </a:r>
                      <a:r>
                        <a:rPr lang="da-DK" sz="900" dirty="0" smtClean="0"/>
                        <a:t> på baggrund af en opstået situation eller udmelding af tema om et konkret emne i lovgivningen</a:t>
                      </a:r>
                      <a:r>
                        <a:rPr lang="da-DK" sz="900" baseline="0" dirty="0" smtClean="0"/>
                        <a:t> som der specifikt skal kigges nærmere på. </a:t>
                      </a:r>
                      <a:endParaRPr lang="da-DK" sz="9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0" marR="0" marT="31238" marB="31238"/>
                </a:tc>
                <a:tc>
                  <a:txBody>
                    <a:bodyPr/>
                    <a:lstStyle/>
                    <a:p>
                      <a:pPr>
                        <a:lnSpc>
                          <a:spcPts val="1100"/>
                        </a:lnSpc>
                        <a:spcAft>
                          <a:spcPts val="0"/>
                        </a:spcAft>
                      </a:pPr>
                      <a:r>
                        <a:rPr lang="da-DK" sz="900" dirty="0">
                          <a:effectLst/>
                        </a:rPr>
                        <a:t>Sagsbehandling af relevant materiale i SLKS og eller:</a:t>
                      </a:r>
                      <a:endParaRPr lang="da-DK" sz="9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0" marR="0" marT="31238" marB="31238"/>
                </a:tc>
                <a:tc>
                  <a:txBody>
                    <a:bodyPr/>
                    <a:lstStyle/>
                    <a:p>
                      <a:pPr>
                        <a:lnSpc>
                          <a:spcPts val="1100"/>
                        </a:lnSpc>
                        <a:spcAft>
                          <a:spcPts val="0"/>
                        </a:spcAft>
                      </a:pPr>
                      <a:r>
                        <a:rPr lang="da-DK" sz="900" dirty="0">
                          <a:effectLst/>
                        </a:rPr>
                        <a:t>0-5</a:t>
                      </a:r>
                      <a:endParaRPr lang="da-DK" sz="9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0" marR="0" marT="31238" marB="31238"/>
                </a:tc>
                <a:extLst>
                  <a:ext uri="{0D108BD9-81ED-4DB2-BD59-A6C34878D82A}">
                    <a16:rowId xmlns:a16="http://schemas.microsoft.com/office/drawing/2014/main" val="20919996"/>
                  </a:ext>
                </a:extLst>
              </a:tr>
              <a:tr h="549223">
                <a:tc vMerge="1">
                  <a:txBody>
                    <a:bodyPr/>
                    <a:lstStyle/>
                    <a:p>
                      <a:endParaRPr lang="da-DK"/>
                    </a:p>
                  </a:txBody>
                  <a:tcPr/>
                </a:tc>
                <a:tc>
                  <a:txBody>
                    <a:bodyPr/>
                    <a:lstStyle/>
                    <a:p>
                      <a:pPr>
                        <a:lnSpc>
                          <a:spcPts val="1100"/>
                        </a:lnSpc>
                        <a:spcAft>
                          <a:spcPts val="0"/>
                        </a:spcAft>
                      </a:pPr>
                      <a:r>
                        <a:rPr lang="da-DK" sz="900" dirty="0">
                          <a:effectLst/>
                        </a:rPr>
                        <a:t>Besøg på folkehøjskoler</a:t>
                      </a:r>
                      <a:endParaRPr lang="da-DK" sz="9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0" marR="0" marT="31238" marB="31238"/>
                </a:tc>
                <a:tc>
                  <a:txBody>
                    <a:bodyPr/>
                    <a:lstStyle/>
                    <a:p>
                      <a:pPr>
                        <a:lnSpc>
                          <a:spcPts val="1100"/>
                        </a:lnSpc>
                        <a:spcAft>
                          <a:spcPts val="0"/>
                        </a:spcAft>
                      </a:pPr>
                      <a:r>
                        <a:rPr lang="da-DK" sz="900" dirty="0">
                          <a:effectLst/>
                        </a:rPr>
                        <a:t>0-5</a:t>
                      </a:r>
                      <a:endParaRPr lang="da-DK" sz="9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0" marR="0" marT="31238" marB="31238"/>
                </a:tc>
                <a:extLst>
                  <a:ext uri="{0D108BD9-81ED-4DB2-BD59-A6C34878D82A}">
                    <a16:rowId xmlns:a16="http://schemas.microsoft.com/office/drawing/2014/main" val="3193223700"/>
                  </a:ext>
                </a:extLst>
              </a:tr>
              <a:tr h="1093212">
                <a:tc>
                  <a:txBody>
                    <a:bodyPr/>
                    <a:lstStyle/>
                    <a:p>
                      <a:pPr>
                        <a:lnSpc>
                          <a:spcPts val="1100"/>
                        </a:lnSpc>
                        <a:spcAft>
                          <a:spcPts val="0"/>
                        </a:spcAft>
                      </a:pPr>
                      <a:r>
                        <a:rPr lang="da-DK" sz="900" dirty="0">
                          <a:effectLst/>
                        </a:rPr>
                        <a:t>Uanmeldt </a:t>
                      </a:r>
                      <a:r>
                        <a:rPr lang="da-DK" sz="900" dirty="0" smtClean="0">
                          <a:effectLst/>
                        </a:rPr>
                        <a:t>tilsyn: Formålet med et uanmeldt tilsynsbesøg</a:t>
                      </a:r>
                      <a:r>
                        <a:rPr lang="da-DK" sz="900" baseline="0" dirty="0" smtClean="0">
                          <a:effectLst/>
                        </a:rPr>
                        <a:t> sker</a:t>
                      </a:r>
                      <a:r>
                        <a:rPr lang="da-DK" sz="900" dirty="0" smtClean="0"/>
                        <a:t> på baggrund af en opstået situation, hvor et konkret emne skal</a:t>
                      </a:r>
                      <a:r>
                        <a:rPr lang="da-DK" sz="900" baseline="0" dirty="0" smtClean="0"/>
                        <a:t> undersøges og hvor skolen ikke på forhånd informeres om at vi forbereder en sag og/eller kommer på tilsyn. </a:t>
                      </a:r>
                      <a:endParaRPr lang="da-DK" sz="9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0" marR="0" marT="31238" marB="31238"/>
                </a:tc>
                <a:tc>
                  <a:txBody>
                    <a:bodyPr/>
                    <a:lstStyle/>
                    <a:p>
                      <a:pPr>
                        <a:lnSpc>
                          <a:spcPts val="1100"/>
                        </a:lnSpc>
                        <a:spcAft>
                          <a:spcPts val="0"/>
                        </a:spcAft>
                      </a:pPr>
                      <a:r>
                        <a:rPr lang="da-DK" sz="900">
                          <a:effectLst/>
                        </a:rPr>
                        <a:t>Besøg på folkehøjskole med efterfølgende sagsbehandling af relevant materiale i SLKS</a:t>
                      </a:r>
                      <a:endParaRPr lang="da-DK" sz="9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0" marR="0" marT="31238" marB="31238"/>
                </a:tc>
                <a:tc>
                  <a:txBody>
                    <a:bodyPr/>
                    <a:lstStyle/>
                    <a:p>
                      <a:pPr>
                        <a:lnSpc>
                          <a:spcPts val="1100"/>
                        </a:lnSpc>
                        <a:spcAft>
                          <a:spcPts val="0"/>
                        </a:spcAft>
                      </a:pPr>
                      <a:r>
                        <a:rPr lang="da-DK" sz="900" dirty="0">
                          <a:effectLst/>
                        </a:rPr>
                        <a:t>0-3</a:t>
                      </a:r>
                      <a:endParaRPr lang="da-DK" sz="9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0" marR="0" marT="31238" marB="31238"/>
                </a:tc>
                <a:extLst>
                  <a:ext uri="{0D108BD9-81ED-4DB2-BD59-A6C34878D82A}">
                    <a16:rowId xmlns:a16="http://schemas.microsoft.com/office/drawing/2014/main" val="2254070618"/>
                  </a:ext>
                </a:extLst>
              </a:tr>
              <a:tr h="544509">
                <a:tc>
                  <a:txBody>
                    <a:bodyPr/>
                    <a:lstStyle/>
                    <a:p>
                      <a:pPr>
                        <a:lnSpc>
                          <a:spcPts val="1100"/>
                        </a:lnSpc>
                        <a:spcAft>
                          <a:spcPts val="0"/>
                        </a:spcAft>
                      </a:pPr>
                      <a:r>
                        <a:rPr lang="da-DK" sz="900">
                          <a:effectLst/>
                        </a:rPr>
                        <a:t>Skærpet økonomisk</a:t>
                      </a:r>
                    </a:p>
                    <a:p>
                      <a:pPr>
                        <a:lnSpc>
                          <a:spcPts val="1100"/>
                        </a:lnSpc>
                        <a:spcAft>
                          <a:spcPts val="0"/>
                        </a:spcAft>
                      </a:pPr>
                      <a:r>
                        <a:rPr lang="da-DK" sz="900">
                          <a:effectLst/>
                        </a:rPr>
                        <a:t>tilsyn</a:t>
                      </a:r>
                      <a:endParaRPr lang="da-DK" sz="9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0" marR="0" marT="31238" marB="31238"/>
                </a:tc>
                <a:tc>
                  <a:txBody>
                    <a:bodyPr/>
                    <a:lstStyle/>
                    <a:p>
                      <a:pPr>
                        <a:lnSpc>
                          <a:spcPts val="1100"/>
                        </a:lnSpc>
                        <a:spcAft>
                          <a:spcPts val="0"/>
                        </a:spcAft>
                      </a:pPr>
                      <a:r>
                        <a:rPr lang="da-DK" sz="900">
                          <a:effectLst/>
                        </a:rPr>
                        <a:t>Check af skolens økonomi</a:t>
                      </a:r>
                    </a:p>
                    <a:p>
                      <a:pPr>
                        <a:lnSpc>
                          <a:spcPts val="1100"/>
                        </a:lnSpc>
                        <a:spcAft>
                          <a:spcPts val="0"/>
                        </a:spcAft>
                      </a:pPr>
                      <a:r>
                        <a:rPr lang="da-DK" sz="900">
                          <a:effectLst/>
                        </a:rPr>
                        <a:t>Sagsbehandling af relevant materiale. </a:t>
                      </a:r>
                      <a:endParaRPr lang="da-DK" sz="9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0" marR="0" marT="31238" marB="31238"/>
                </a:tc>
                <a:tc>
                  <a:txBody>
                    <a:bodyPr/>
                    <a:lstStyle/>
                    <a:p>
                      <a:pPr>
                        <a:lnSpc>
                          <a:spcPts val="1100"/>
                        </a:lnSpc>
                        <a:spcAft>
                          <a:spcPts val="0"/>
                        </a:spcAft>
                      </a:pPr>
                      <a:r>
                        <a:rPr lang="da-DK" sz="900" dirty="0">
                          <a:effectLst/>
                        </a:rPr>
                        <a:t>0-3</a:t>
                      </a:r>
                      <a:endParaRPr lang="da-DK" sz="9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0" marR="0" marT="31238" marB="31238"/>
                </a:tc>
                <a:extLst>
                  <a:ext uri="{0D108BD9-81ED-4DB2-BD59-A6C34878D82A}">
                    <a16:rowId xmlns:a16="http://schemas.microsoft.com/office/drawing/2014/main" val="2389332905"/>
                  </a:ext>
                </a:extLst>
              </a:tr>
            </a:tbl>
          </a:graphicData>
        </a:graphic>
      </p:graphicFrame>
    </p:spTree>
    <p:extLst>
      <p:ext uri="{BB962C8B-B14F-4D97-AF65-F5344CB8AC3E}">
        <p14:creationId xmlns:p14="http://schemas.microsoft.com/office/powerpoint/2010/main" val="158081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7648" y="1268760"/>
            <a:ext cx="8424862" cy="869950"/>
          </a:xfrm>
        </p:spPr>
        <p:txBody>
          <a:bodyPr>
            <a:normAutofit/>
          </a:bodyPr>
          <a:lstStyle/>
          <a:p>
            <a:r>
              <a:rPr lang="da-DK" dirty="0">
                <a:effectLst>
                  <a:outerShdw blurRad="38100" dist="38100" dir="2700000" algn="tl">
                    <a:srgbClr val="000000">
                      <a:alpha val="43137"/>
                    </a:srgbClr>
                  </a:outerShdw>
                </a:effectLst>
              </a:rPr>
              <a:t>Eksempler på overordnede tilsynsområder/temaer</a:t>
            </a:r>
          </a:p>
        </p:txBody>
      </p:sp>
      <p:sp>
        <p:nvSpPr>
          <p:cNvPr id="3" name="Pladsholder til indhold 2"/>
          <p:cNvSpPr>
            <a:spLocks noGrp="1"/>
          </p:cNvSpPr>
          <p:nvPr>
            <p:ph idx="1"/>
          </p:nvPr>
        </p:nvSpPr>
        <p:spPr>
          <a:xfrm>
            <a:off x="21490" y="1916832"/>
            <a:ext cx="9122510" cy="4248472"/>
          </a:xfrm>
        </p:spPr>
        <p:txBody>
          <a:bodyPr>
            <a:noAutofit/>
          </a:bodyPr>
          <a:lstStyle/>
          <a:p>
            <a:r>
              <a:rPr lang="da-DK" sz="1200" u="sng" dirty="0"/>
              <a:t>Forvaltning af skolens midler</a:t>
            </a:r>
            <a:r>
              <a:rPr lang="da-DK" sz="1200" dirty="0"/>
              <a:t>. </a:t>
            </a:r>
            <a:r>
              <a:rPr lang="da-DK" sz="1000" b="0" dirty="0"/>
              <a:t>Eksempelvis anvendelse til aflønning af – eller tilskud til – elever, sponsorstøtte, anbringelse af likvide midler m.v. </a:t>
            </a:r>
            <a:r>
              <a:rPr lang="da-DK" sz="1000" b="0" dirty="0" smtClean="0"/>
              <a:t>”Bestyrelsen </a:t>
            </a:r>
            <a:r>
              <a:rPr lang="da-DK" sz="1000" b="0" dirty="0"/>
              <a:t>skal forvalte skolens midler, så de bliver til størst mulig gavn for </a:t>
            </a:r>
            <a:r>
              <a:rPr lang="da-DK" sz="1000" b="0" dirty="0" smtClean="0"/>
              <a:t>skolen……..Skolens </a:t>
            </a:r>
            <a:r>
              <a:rPr lang="da-DK" sz="1000" b="0" dirty="0"/>
              <a:t>midler skal alene komme skolens </a:t>
            </a:r>
            <a:r>
              <a:rPr lang="da-DK" sz="1000" b="0" dirty="0" smtClean="0"/>
              <a:t>skole- </a:t>
            </a:r>
            <a:r>
              <a:rPr lang="da-DK" sz="1000" b="0" dirty="0"/>
              <a:t>og undervisningsvirksomhed til gode</a:t>
            </a:r>
            <a:r>
              <a:rPr lang="da-DK" sz="1000" b="0" dirty="0" smtClean="0"/>
              <a:t>”.</a:t>
            </a:r>
            <a:br>
              <a:rPr lang="da-DK" sz="1000" b="0" dirty="0" smtClean="0"/>
            </a:br>
            <a:endParaRPr lang="da-DK" sz="1000" b="0" dirty="0" smtClean="0"/>
          </a:p>
          <a:p>
            <a:r>
              <a:rPr lang="da-DK" sz="1200" u="sng" dirty="0" smtClean="0"/>
              <a:t>Højskolens uafhængighed af organisationer m.fl.</a:t>
            </a:r>
            <a:br>
              <a:rPr lang="da-DK" sz="1200" u="sng" dirty="0" smtClean="0"/>
            </a:br>
            <a:endParaRPr lang="da-DK" sz="1200" u="sng" dirty="0" smtClean="0"/>
          </a:p>
          <a:p>
            <a:r>
              <a:rPr lang="da-DK" sz="1200" u="sng" dirty="0" smtClean="0"/>
              <a:t>Habilitet i skolens bestyrelse</a:t>
            </a:r>
            <a:r>
              <a:rPr lang="da-DK" sz="1200" dirty="0" smtClean="0"/>
              <a:t>. </a:t>
            </a:r>
            <a:r>
              <a:rPr lang="da-DK" sz="1000" b="0" dirty="0" smtClean="0"/>
              <a:t>I </a:t>
            </a:r>
            <a:r>
              <a:rPr lang="da-DK" sz="1000" b="0" dirty="0"/>
              <a:t>tråd med ovenstående </a:t>
            </a:r>
            <a:r>
              <a:rPr lang="da-DK" sz="1000" b="0" dirty="0" smtClean="0"/>
              <a:t>om højskolens uafhængighed.</a:t>
            </a:r>
          </a:p>
          <a:p>
            <a:pPr marL="0" indent="0">
              <a:buNone/>
            </a:pPr>
            <a:endParaRPr lang="da-DK" sz="1000" b="0" dirty="0"/>
          </a:p>
          <a:p>
            <a:r>
              <a:rPr lang="da-DK" sz="1200" u="sng" dirty="0"/>
              <a:t>Antal </a:t>
            </a:r>
            <a:r>
              <a:rPr lang="da-DK" sz="1200" u="sng" dirty="0" smtClean="0"/>
              <a:t>skolekredsmedlemmer</a:t>
            </a:r>
            <a:r>
              <a:rPr lang="da-DK" sz="1200" dirty="0" smtClean="0"/>
              <a:t>. </a:t>
            </a:r>
            <a:r>
              <a:rPr lang="da-DK" sz="1000" b="0" dirty="0"/>
              <a:t>Højskolen skal have et bagland. Højskolens bestyrelse vælges af skolekredsen. Skolekredsen skal derfor være tilstrækkelig bred og folkelig. </a:t>
            </a:r>
          </a:p>
          <a:p>
            <a:pPr marL="0" indent="0">
              <a:buNone/>
            </a:pPr>
            <a:endParaRPr lang="da-DK" sz="1200" u="sng" dirty="0" smtClean="0"/>
          </a:p>
          <a:p>
            <a:r>
              <a:rPr lang="da-DK" sz="1200" u="sng" dirty="0"/>
              <a:t>H</a:t>
            </a:r>
            <a:r>
              <a:rPr lang="da-DK" sz="1200" u="sng" dirty="0" smtClean="0"/>
              <a:t>øjskolernes </a:t>
            </a:r>
            <a:r>
              <a:rPr lang="da-DK" sz="1200" u="sng" dirty="0"/>
              <a:t>vedtægter.</a:t>
            </a:r>
            <a:r>
              <a:rPr lang="da-DK" sz="1200" b="0" dirty="0"/>
              <a:t> </a:t>
            </a:r>
            <a:r>
              <a:rPr lang="da-DK" sz="1000" b="0" dirty="0"/>
              <a:t>Er de i modstrid med standardvedtægter. </a:t>
            </a:r>
            <a:endParaRPr lang="da-DK" sz="1000" b="0" dirty="0" smtClean="0"/>
          </a:p>
          <a:p>
            <a:pPr marL="0" indent="0">
              <a:buNone/>
            </a:pPr>
            <a:endParaRPr lang="da-DK" sz="1000" b="0" dirty="0"/>
          </a:p>
          <a:p>
            <a:r>
              <a:rPr lang="da-DK" sz="1200" u="sng" dirty="0"/>
              <a:t>Anvendelse af Specialpædagogisk støtte (SPS) til elever på </a:t>
            </a:r>
            <a:r>
              <a:rPr lang="da-DK" sz="1200" u="sng" dirty="0" smtClean="0"/>
              <a:t>Folkehøjskoler. </a:t>
            </a:r>
            <a:r>
              <a:rPr lang="da-DK" sz="1000" b="0" dirty="0"/>
              <a:t>Hvilke elever har </a:t>
            </a:r>
            <a:r>
              <a:rPr lang="da-DK" sz="1000" b="0" dirty="0" smtClean="0"/>
              <a:t>skolen? </a:t>
            </a:r>
            <a:r>
              <a:rPr lang="da-DK" sz="1000" b="0" dirty="0"/>
              <a:t>Hvilke udfordringer? Er SPS-lærerne en integreret del af skolen, </a:t>
            </a:r>
            <a:r>
              <a:rPr lang="da-DK" sz="1000" b="0" dirty="0" smtClean="0"/>
              <a:t>eller er </a:t>
            </a:r>
            <a:r>
              <a:rPr lang="da-DK" sz="1000" b="0" dirty="0"/>
              <a:t>der to ”lærerværelser” = ikke formålet.</a:t>
            </a:r>
          </a:p>
          <a:p>
            <a:pPr marL="0" indent="0">
              <a:buNone/>
            </a:pPr>
            <a:r>
              <a:rPr lang="da-DK" sz="1200" b="0" dirty="0" smtClean="0"/>
              <a:t> </a:t>
            </a:r>
            <a:endParaRPr lang="da-DK" sz="1200" dirty="0"/>
          </a:p>
          <a:p>
            <a:r>
              <a:rPr lang="da-DK" sz="1200" u="sng" dirty="0" smtClean="0"/>
              <a:t>Overholdelse af regler om </a:t>
            </a:r>
            <a:r>
              <a:rPr lang="da-DK" sz="1200" u="sng" dirty="0"/>
              <a:t>medarbejderboliger</a:t>
            </a:r>
            <a:r>
              <a:rPr lang="da-DK" sz="1200" dirty="0" smtClean="0"/>
              <a:t>.</a:t>
            </a:r>
            <a:r>
              <a:rPr lang="da-DK" sz="1200" b="0" dirty="0" smtClean="0"/>
              <a:t> </a:t>
            </a:r>
            <a:r>
              <a:rPr lang="da-DK" sz="1000" b="0" dirty="0"/>
              <a:t>Opfølgning på afgørelser om skolernes medarbejderboliger. Opfylder de skoler, der har fået tidsfrister, deres forpligtelser. </a:t>
            </a:r>
          </a:p>
          <a:p>
            <a:pPr marL="0" indent="0">
              <a:buNone/>
            </a:pPr>
            <a:endParaRPr lang="da-DK" sz="1200" b="0" dirty="0" smtClean="0"/>
          </a:p>
          <a:p>
            <a:r>
              <a:rPr lang="da-DK" sz="1200" u="sng" dirty="0" smtClean="0"/>
              <a:t>Årsplaner, indholdsplaner og undervisning</a:t>
            </a:r>
            <a:r>
              <a:rPr lang="da-DK" sz="1200" dirty="0" smtClean="0"/>
              <a:t>. </a:t>
            </a:r>
            <a:r>
              <a:rPr lang="da-DK" sz="1000" b="0" dirty="0" smtClean="0"/>
              <a:t>Tilstrækkeligt </a:t>
            </a:r>
            <a:r>
              <a:rPr lang="da-DK" sz="1000" b="0" dirty="0"/>
              <a:t>med UBAK (undervisning af </a:t>
            </a:r>
            <a:r>
              <a:rPr lang="da-DK" sz="1000" b="0" dirty="0" smtClean="0"/>
              <a:t>bred </a:t>
            </a:r>
            <a:r>
              <a:rPr lang="da-DK" sz="1000" b="0" dirty="0"/>
              <a:t>almen </a:t>
            </a:r>
            <a:r>
              <a:rPr lang="da-DK" sz="1000" b="0" dirty="0" smtClean="0"/>
              <a:t>karakter) i </a:t>
            </a:r>
            <a:r>
              <a:rPr lang="da-DK" sz="1000" b="0" dirty="0"/>
              <a:t>sammenhæng med den konkrete afvikling af </a:t>
            </a:r>
            <a:r>
              <a:rPr lang="da-DK" sz="1000" b="0" dirty="0" smtClean="0"/>
              <a:t>undervisningen mv. Antal kurser osv.</a:t>
            </a:r>
            <a:endParaRPr lang="da-DK" sz="1200" b="0" dirty="0"/>
          </a:p>
          <a:p>
            <a:endParaRPr lang="da-DK" sz="1200" b="0" dirty="0"/>
          </a:p>
          <a:p>
            <a:r>
              <a:rPr lang="da-DK" sz="1200" u="sng" dirty="0"/>
              <a:t>Mv. Mv. </a:t>
            </a:r>
          </a:p>
          <a:p>
            <a:endParaRPr lang="da-DK" sz="1200" dirty="0"/>
          </a:p>
          <a:p>
            <a:endParaRPr lang="da-DK" sz="1200" b="0" dirty="0"/>
          </a:p>
          <a:p>
            <a:endParaRPr lang="da-DK" sz="1200" b="0" dirty="0"/>
          </a:p>
          <a:p>
            <a:endParaRPr lang="da-DK" sz="1200" b="0" dirty="0"/>
          </a:p>
          <a:p>
            <a:endParaRPr lang="da-DK" sz="1200" b="0" dirty="0" smtClean="0"/>
          </a:p>
        </p:txBody>
      </p:sp>
    </p:spTree>
    <p:extLst>
      <p:ext uri="{BB962C8B-B14F-4D97-AF65-F5344CB8AC3E}">
        <p14:creationId xmlns:p14="http://schemas.microsoft.com/office/powerpoint/2010/main" val="4187907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3217928" y="1157821"/>
            <a:ext cx="2880320" cy="869950"/>
          </a:xfrm>
        </p:spPr>
        <p:txBody>
          <a:bodyPr>
            <a:normAutofit/>
          </a:bodyPr>
          <a:lstStyle/>
          <a:p>
            <a:r>
              <a:rPr lang="da-DK" dirty="0">
                <a:effectLst>
                  <a:outerShdw blurRad="38100" dist="38100" dir="2700000" algn="tl">
                    <a:srgbClr val="000000">
                      <a:alpha val="43137"/>
                    </a:srgbClr>
                  </a:outerShdw>
                </a:effectLst>
              </a:rPr>
              <a:t>Små påmindelser</a:t>
            </a:r>
          </a:p>
        </p:txBody>
      </p:sp>
      <p:sp>
        <p:nvSpPr>
          <p:cNvPr id="7" name="Tekstfelt 6"/>
          <p:cNvSpPr txBox="1"/>
          <p:nvPr/>
        </p:nvSpPr>
        <p:spPr>
          <a:xfrm>
            <a:off x="776306" y="1772816"/>
            <a:ext cx="7842222" cy="1831271"/>
          </a:xfrm>
          <a:prstGeom prst="rect">
            <a:avLst/>
          </a:prstGeom>
          <a:noFill/>
        </p:spPr>
        <p:txBody>
          <a:bodyPr wrap="square" rtlCol="0">
            <a:spAutoFit/>
          </a:bodyPr>
          <a:lstStyle/>
          <a:p>
            <a:pPr marL="342900" indent="-342900">
              <a:buAutoNum type="arabicParenR"/>
            </a:pPr>
            <a:r>
              <a:rPr lang="da-DK" sz="1700" b="1" dirty="0" smtClean="0"/>
              <a:t>Husk </a:t>
            </a:r>
            <a:r>
              <a:rPr lang="da-DK" sz="1700" b="1" dirty="0"/>
              <a:t>at opdatere højskolens stamoplysninger</a:t>
            </a:r>
            <a:r>
              <a:rPr lang="da-DK" sz="1700" b="1" dirty="0" smtClean="0"/>
              <a:t>.</a:t>
            </a:r>
          </a:p>
          <a:p>
            <a:pPr marL="285750" indent="-285750">
              <a:buClr>
                <a:srgbClr val="FF0000"/>
              </a:buClr>
              <a:buFont typeface="Wingdings" panose="05000000000000000000" pitchFamily="2" charset="2"/>
              <a:buChar char="Ø"/>
            </a:pPr>
            <a:r>
              <a:rPr lang="da-DK" sz="1600" dirty="0" smtClean="0">
                <a:latin typeface="Calibri" panose="020F0502020204030204" pitchFamily="34" charset="0"/>
                <a:ea typeface="Calibri" panose="020F0502020204030204" pitchFamily="34" charset="0"/>
                <a:cs typeface="Times New Roman" panose="02020603050405020304" pitchFamily="18" charset="0"/>
              </a:rPr>
              <a:t>I </a:t>
            </a:r>
            <a:r>
              <a:rPr lang="da-DK" sz="1600" dirty="0">
                <a:latin typeface="Calibri" panose="020F0502020204030204" pitchFamily="34" charset="0"/>
                <a:ea typeface="Calibri" panose="020F0502020204030204" pitchFamily="34" charset="0"/>
                <a:cs typeface="Times New Roman" panose="02020603050405020304" pitchFamily="18" charset="0"/>
              </a:rPr>
              <a:t>kan se oplysninger om jeres højskole på institutionsregistret: </a:t>
            </a:r>
            <a:r>
              <a:rPr lang="da-DK" sz="1600" dirty="0">
                <a:latin typeface="Calibri" panose="020F0502020204030204" pitchFamily="34" charset="0"/>
                <a:ea typeface="Calibri" panose="020F0502020204030204" pitchFamily="34" charset="0"/>
                <a:cs typeface="Times New Roman" panose="02020603050405020304" pitchFamily="18" charset="0"/>
                <a:hlinkClick r:id="rId3"/>
              </a:rPr>
              <a:t>https://statistik.uni-c.dk/instregudtraek</a:t>
            </a:r>
            <a:r>
              <a:rPr lang="da-DK" sz="1600" dirty="0" smtClean="0">
                <a:latin typeface="Calibri" panose="020F0502020204030204" pitchFamily="34" charset="0"/>
                <a:ea typeface="Calibri" panose="020F0502020204030204" pitchFamily="34" charset="0"/>
                <a:cs typeface="Times New Roman" panose="02020603050405020304" pitchFamily="18" charset="0"/>
                <a:hlinkClick r:id="rId3"/>
              </a:rPr>
              <a:t>/</a:t>
            </a:r>
            <a:r>
              <a:rPr lang="da-DK" sz="1600" dirty="0" smtClean="0">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Wingdings" panose="05000000000000000000" pitchFamily="2" charset="2"/>
              <a:buChar char="Ø"/>
            </a:pPr>
            <a:endParaRPr lang="da-DK" sz="16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FF0000"/>
              </a:buClr>
              <a:buFont typeface="Wingdings" panose="05000000000000000000" pitchFamily="2" charset="2"/>
              <a:buChar char="Ø"/>
            </a:pPr>
            <a:r>
              <a:rPr lang="da-DK" sz="1600" dirty="0">
                <a:latin typeface="Calibri" panose="020F0502020204030204" pitchFamily="34" charset="0"/>
                <a:ea typeface="Calibri" panose="020F0502020204030204" pitchFamily="34" charset="0"/>
                <a:cs typeface="Times New Roman" panose="02020603050405020304" pitchFamily="18" charset="0"/>
              </a:rPr>
              <a:t>Skema til ændring af stamoplysninger </a:t>
            </a:r>
            <a:r>
              <a:rPr lang="da-DK" sz="1600" dirty="0" smtClean="0">
                <a:latin typeface="Calibri" panose="020F0502020204030204" pitchFamily="34" charset="0"/>
                <a:ea typeface="Calibri" panose="020F0502020204030204" pitchFamily="34" charset="0"/>
                <a:cs typeface="Times New Roman" panose="02020603050405020304" pitchFamily="18" charset="0"/>
              </a:rPr>
              <a:t>findes på Slots- og Kulturstyrelsens hjemmeside – ses nedenfor:</a:t>
            </a:r>
            <a:r>
              <a:rPr lang="da-DK" sz="1600" dirty="0">
                <a:latin typeface="Calibri" panose="020F0502020204030204" pitchFamily="34" charset="0"/>
                <a:ea typeface="Calibri" panose="020F0502020204030204" pitchFamily="34" charset="0"/>
                <a:cs typeface="Times New Roman" panose="02020603050405020304" pitchFamily="18" charset="0"/>
              </a:rPr>
              <a:t> </a:t>
            </a:r>
            <a:r>
              <a:rPr lang="da-DK" sz="1600" dirty="0" smtClean="0">
                <a:latin typeface="Calibri" panose="020F0502020204030204" pitchFamily="34" charset="0"/>
                <a:ea typeface="Calibri" panose="020F0502020204030204" pitchFamily="34" charset="0"/>
                <a:cs typeface="Times New Roman" panose="02020603050405020304" pitchFamily="18" charset="0"/>
                <a:hlinkClick r:id="rId4"/>
              </a:rPr>
              <a:t>https</a:t>
            </a:r>
            <a:r>
              <a:rPr lang="da-DK" sz="1600" dirty="0">
                <a:latin typeface="Calibri" panose="020F0502020204030204" pitchFamily="34" charset="0"/>
                <a:ea typeface="Calibri" panose="020F0502020204030204" pitchFamily="34" charset="0"/>
                <a:cs typeface="Times New Roman" panose="02020603050405020304" pitchFamily="18" charset="0"/>
                <a:hlinkClick r:id="rId4"/>
              </a:rPr>
              <a:t>://</a:t>
            </a:r>
            <a:r>
              <a:rPr lang="da-DK" sz="1600" dirty="0" smtClean="0">
                <a:latin typeface="Calibri" panose="020F0502020204030204" pitchFamily="34" charset="0"/>
                <a:ea typeface="Calibri" panose="020F0502020204030204" pitchFamily="34" charset="0"/>
                <a:cs typeface="Times New Roman" panose="02020603050405020304" pitchFamily="18" charset="0"/>
                <a:hlinkClick r:id="rId4"/>
              </a:rPr>
              <a:t>slks.dk/omraader/kulturinstitutioner/folkehoejskoler/lovgivning-om-folkehoejskoler/skemaer-og-vejledninger/</a:t>
            </a:r>
            <a:r>
              <a:rPr lang="da-DK" sz="1600" dirty="0" smtClean="0">
                <a:latin typeface="Calibri" panose="020F0502020204030204" pitchFamily="34" charset="0"/>
                <a:ea typeface="Calibri" panose="020F0502020204030204" pitchFamily="34" charset="0"/>
                <a:cs typeface="Times New Roman" panose="02020603050405020304" pitchFamily="18" charset="0"/>
              </a:rPr>
              <a:t> </a:t>
            </a:r>
            <a:endParaRPr lang="da-DK"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ktangel 7"/>
          <p:cNvSpPr/>
          <p:nvPr/>
        </p:nvSpPr>
        <p:spPr>
          <a:xfrm>
            <a:off x="776306" y="3933056"/>
            <a:ext cx="7862952" cy="2056460"/>
          </a:xfrm>
          <a:prstGeom prst="rect">
            <a:avLst/>
          </a:prstGeom>
        </p:spPr>
        <p:txBody>
          <a:bodyPr wrap="square">
            <a:spAutoFit/>
          </a:bodyPr>
          <a:lstStyle/>
          <a:p>
            <a:pPr>
              <a:lnSpc>
                <a:spcPct val="115000"/>
              </a:lnSpc>
              <a:spcAft>
                <a:spcPts val="1000"/>
              </a:spcAft>
            </a:pPr>
            <a:r>
              <a:rPr lang="da-DK" b="1" dirty="0" smtClean="0"/>
              <a:t>2) Obligatorisk materiale på højskolens </a:t>
            </a:r>
            <a:r>
              <a:rPr lang="da-DK" b="1" dirty="0"/>
              <a:t>hjemmeside:</a:t>
            </a:r>
          </a:p>
          <a:p>
            <a:pPr marL="285750" indent="-285750">
              <a:lnSpc>
                <a:spcPct val="115000"/>
              </a:lnSpc>
              <a:spcAft>
                <a:spcPts val="1000"/>
              </a:spcAft>
              <a:buClr>
                <a:srgbClr val="FF0000"/>
              </a:buClr>
              <a:buFont typeface="Wingdings" panose="05000000000000000000" pitchFamily="2" charset="2"/>
              <a:buChar char="Ø"/>
            </a:pPr>
            <a:r>
              <a:rPr lang="da-DK" sz="1600" dirty="0">
                <a:latin typeface="Calibri" panose="020F0502020204030204" pitchFamily="34" charset="0"/>
                <a:ea typeface="Calibri" panose="020F0502020204030204" pitchFamily="34" charset="0"/>
                <a:cs typeface="Times New Roman" panose="02020603050405020304" pitchFamily="18" charset="0"/>
              </a:rPr>
              <a:t>Vedtægter og Værdigrundlag jf. § 5 Stk. 3 + § 17 i Bekendtgørelse af lov om folkehøjskoler</a:t>
            </a:r>
          </a:p>
          <a:p>
            <a:pPr marL="285750" indent="-285750">
              <a:lnSpc>
                <a:spcPct val="115000"/>
              </a:lnSpc>
              <a:spcAft>
                <a:spcPts val="1000"/>
              </a:spcAft>
              <a:buClr>
                <a:srgbClr val="FF0000"/>
              </a:buClr>
              <a:buFont typeface="Wingdings" panose="05000000000000000000" pitchFamily="2" charset="2"/>
              <a:buChar char="Ø"/>
            </a:pPr>
            <a:r>
              <a:rPr lang="da-DK" sz="1600" dirty="0">
                <a:latin typeface="Calibri" panose="020F0502020204030204" pitchFamily="34" charset="0"/>
                <a:ea typeface="Calibri" panose="020F0502020204030204" pitchFamily="34" charset="0"/>
                <a:cs typeface="Times New Roman" panose="02020603050405020304" pitchFamily="18" charset="0"/>
              </a:rPr>
              <a:t>Årsplan jf. § 17 Stk. 2 i Bekendtgørelse af lov om folkehøjskoler </a:t>
            </a:r>
          </a:p>
          <a:p>
            <a:pPr marL="285750" indent="-285750">
              <a:lnSpc>
                <a:spcPct val="115000"/>
              </a:lnSpc>
              <a:spcAft>
                <a:spcPts val="1000"/>
              </a:spcAft>
              <a:buClr>
                <a:srgbClr val="FF0000"/>
              </a:buClr>
              <a:buFont typeface="Wingdings" panose="05000000000000000000" pitchFamily="2" charset="2"/>
              <a:buChar char="Ø"/>
            </a:pPr>
            <a:r>
              <a:rPr lang="da-DK" sz="1600" dirty="0">
                <a:latin typeface="Calibri" panose="020F0502020204030204" pitchFamily="34" charset="0"/>
                <a:ea typeface="Calibri" panose="020F0502020204030204" pitchFamily="34" charset="0"/>
                <a:cs typeface="Times New Roman" panose="02020603050405020304" pitchFamily="18" charset="0"/>
              </a:rPr>
              <a:t>Strategi for vejledningsindsats Jf. § 15 Stk. 4 i Bekendtgørelse af lov om folkehøjskoler</a:t>
            </a:r>
          </a:p>
          <a:p>
            <a:pPr marL="285750" indent="-285750">
              <a:lnSpc>
                <a:spcPct val="115000"/>
              </a:lnSpc>
              <a:spcAft>
                <a:spcPts val="1000"/>
              </a:spcAft>
              <a:buClr>
                <a:srgbClr val="FF0000"/>
              </a:buClr>
              <a:buFont typeface="Wingdings" panose="05000000000000000000" pitchFamily="2" charset="2"/>
              <a:buChar char="Ø"/>
            </a:pPr>
            <a:r>
              <a:rPr lang="da-DK" sz="1600" dirty="0" smtClean="0">
                <a:latin typeface="Calibri" panose="020F0502020204030204" pitchFamily="34" charset="0"/>
                <a:ea typeface="Calibri" panose="020F0502020204030204" pitchFamily="34" charset="0"/>
                <a:cs typeface="Times New Roman" panose="02020603050405020304" pitchFamily="18" charset="0"/>
              </a:rPr>
              <a:t>Politik </a:t>
            </a:r>
            <a:r>
              <a:rPr lang="da-DK" sz="1600" dirty="0">
                <a:latin typeface="Calibri" panose="020F0502020204030204" pitchFamily="34" charset="0"/>
                <a:ea typeface="Calibri" panose="020F0502020204030204" pitchFamily="34" charset="0"/>
                <a:cs typeface="Times New Roman" panose="02020603050405020304" pitchFamily="18" charset="0"/>
              </a:rPr>
              <a:t>for åbenhedskriteriet jf. Vejledning om åbne kurser</a:t>
            </a:r>
          </a:p>
        </p:txBody>
      </p:sp>
    </p:spTree>
    <p:extLst>
      <p:ext uri="{BB962C8B-B14F-4D97-AF65-F5344CB8AC3E}">
        <p14:creationId xmlns:p14="http://schemas.microsoft.com/office/powerpoint/2010/main" val="146928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395536" y="1956735"/>
            <a:ext cx="5400600" cy="4278094"/>
          </a:xfrm>
          <a:prstGeom prst="rect">
            <a:avLst/>
          </a:prstGeom>
          <a:noFill/>
        </p:spPr>
        <p:txBody>
          <a:bodyPr wrap="square" rtlCol="0">
            <a:spAutoFit/>
          </a:bodyPr>
          <a:lstStyle/>
          <a:p>
            <a:pPr marL="342900" indent="-342900">
              <a:buFont typeface="+mj-lt"/>
              <a:buAutoNum type="arabicPeriod"/>
            </a:pPr>
            <a:r>
              <a:rPr lang="da-DK" sz="1600" dirty="0" smtClean="0"/>
              <a:t>Præsentation af kulturministeriets organisering i hhv. departement og styrelse samt præsentation af højskoleteamet</a:t>
            </a:r>
            <a:br>
              <a:rPr lang="da-DK" sz="1600" dirty="0" smtClean="0"/>
            </a:br>
            <a:endParaRPr lang="da-DK" sz="1600" dirty="0" smtClean="0"/>
          </a:p>
          <a:p>
            <a:pPr marL="342900" indent="-342900">
              <a:buFont typeface="+mj-lt"/>
              <a:buAutoNum type="arabicPeriod"/>
            </a:pPr>
            <a:r>
              <a:rPr lang="da-DK" sz="1600" dirty="0" smtClean="0"/>
              <a:t>Aktivitetstal for skoleåret 2020/2021</a:t>
            </a:r>
            <a:br>
              <a:rPr lang="da-DK" sz="1600" dirty="0" smtClean="0"/>
            </a:br>
            <a:endParaRPr lang="da-DK" sz="1600" dirty="0" smtClean="0"/>
          </a:p>
          <a:p>
            <a:pPr marL="342900" indent="-342900">
              <a:buFont typeface="+mj-lt"/>
              <a:buAutoNum type="arabicPeriod"/>
            </a:pPr>
            <a:r>
              <a:rPr lang="da-DK" sz="1600" dirty="0" smtClean="0"/>
              <a:t>SPS-ordningen og gældende </a:t>
            </a:r>
            <a:r>
              <a:rPr lang="da-DK" sz="1600" dirty="0"/>
              <a:t>krav til dokumentation </a:t>
            </a:r>
            <a:r>
              <a:rPr lang="da-DK" sz="1600" dirty="0" smtClean="0"/>
              <a:t>vedrørende SPS-elever</a:t>
            </a:r>
            <a:br>
              <a:rPr lang="da-DK" sz="1600" dirty="0" smtClean="0"/>
            </a:br>
            <a:endParaRPr lang="da-DK" sz="1600" dirty="0" smtClean="0"/>
          </a:p>
          <a:p>
            <a:pPr marL="342900" indent="-342900">
              <a:buFont typeface="+mj-lt"/>
              <a:buAutoNum type="arabicPeriod"/>
            </a:pPr>
            <a:r>
              <a:rPr lang="da-DK" sz="1600" dirty="0" smtClean="0"/>
              <a:t>Orientering om fremtidig indberetning af højskolernes regnskaber på virk.dk</a:t>
            </a:r>
          </a:p>
          <a:p>
            <a:pPr marL="342900" indent="-342900">
              <a:buFont typeface="+mj-lt"/>
              <a:buAutoNum type="arabicPeriod"/>
            </a:pPr>
            <a:endParaRPr lang="da-DK" sz="1600" dirty="0" smtClean="0"/>
          </a:p>
          <a:p>
            <a:pPr marL="342900" indent="-342900">
              <a:buFont typeface="+mj-lt"/>
              <a:buAutoNum type="arabicPeriod"/>
            </a:pPr>
            <a:r>
              <a:rPr lang="da-DK" sz="1600" dirty="0"/>
              <a:t>Tilsynet med de danske </a:t>
            </a:r>
            <a:r>
              <a:rPr lang="da-DK" sz="1600" dirty="0" smtClean="0"/>
              <a:t>folkehøjskoler</a:t>
            </a:r>
          </a:p>
          <a:p>
            <a:pPr marL="342900" indent="-342900">
              <a:buFont typeface="+mj-lt"/>
              <a:buAutoNum type="arabicPeriod"/>
            </a:pPr>
            <a:endParaRPr lang="da-DK" sz="1600" dirty="0" smtClean="0"/>
          </a:p>
          <a:p>
            <a:pPr marL="342900" indent="-342900">
              <a:buFont typeface="+mj-lt"/>
              <a:buAutoNum type="arabicPeriod"/>
            </a:pPr>
            <a:r>
              <a:rPr lang="da-DK" sz="1600" dirty="0" smtClean="0"/>
              <a:t>Små påmindelser</a:t>
            </a:r>
            <a:br>
              <a:rPr lang="da-DK" sz="1600" dirty="0" smtClean="0"/>
            </a:br>
            <a:endParaRPr lang="da-DK" sz="1600" dirty="0" smtClean="0"/>
          </a:p>
          <a:p>
            <a:pPr marL="342900" indent="-342900">
              <a:buFont typeface="+mj-lt"/>
              <a:buAutoNum type="arabicPeriod"/>
            </a:pPr>
            <a:r>
              <a:rPr lang="da-DK" sz="1600" dirty="0" smtClean="0"/>
              <a:t>Spørgsmål og evt.</a:t>
            </a:r>
          </a:p>
        </p:txBody>
      </p:sp>
      <p:sp>
        <p:nvSpPr>
          <p:cNvPr id="5" name="Titel 1"/>
          <p:cNvSpPr>
            <a:spLocks noGrp="1"/>
          </p:cNvSpPr>
          <p:nvPr>
            <p:ph type="title"/>
          </p:nvPr>
        </p:nvSpPr>
        <p:spPr>
          <a:xfrm>
            <a:off x="683568" y="908720"/>
            <a:ext cx="7165230" cy="869950"/>
          </a:xfrm>
        </p:spPr>
        <p:txBody>
          <a:bodyPr/>
          <a:lstStyle/>
          <a:p>
            <a:r>
              <a:rPr lang="da-DK" sz="2400" dirty="0" smtClean="0"/>
              <a:t>Hvad skal vi igennem – præsentationen i overskrifts form</a:t>
            </a:r>
            <a:endParaRPr lang="da-DK" sz="2400" dirty="0"/>
          </a:p>
        </p:txBody>
      </p:sp>
      <p:pic>
        <p:nvPicPr>
          <p:cNvPr id="1026" name="Picture 2" descr="Biografi - N.F.S. Grundtvig - Kalli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988840"/>
            <a:ext cx="3197151" cy="4262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512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3212976"/>
            <a:ext cx="7920880" cy="869950"/>
          </a:xfrm>
        </p:spPr>
        <p:txBody>
          <a:bodyPr/>
          <a:lstStyle/>
          <a:p>
            <a:r>
              <a:rPr lang="da-DK" sz="2800" b="1" kern="1200" dirty="0">
                <a:effectLst>
                  <a:outerShdw blurRad="38100" dist="38100" dir="2700000" algn="tl">
                    <a:srgbClr val="000000">
                      <a:alpha val="43137"/>
                    </a:srgbClr>
                  </a:outerShdw>
                </a:effectLst>
              </a:rPr>
              <a:t>Spørgsmål og evt. - Er lyset for de lærde blot? </a:t>
            </a:r>
          </a:p>
        </p:txBody>
      </p:sp>
      <p:pic>
        <p:nvPicPr>
          <p:cNvPr id="1026" name="Picture 2" descr="Grundtvig-Selskabet af 8. September 1947 - Home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78904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719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da-DK" altLang="da-DK" dirty="0" smtClean="0"/>
              <a:t>Organisering - Kulturministeriet</a:t>
            </a:r>
          </a:p>
        </p:txBody>
      </p:sp>
      <p:sp>
        <p:nvSpPr>
          <p:cNvPr id="9219" name="Rectangle 3"/>
          <p:cNvSpPr>
            <a:spLocks noGrp="1" noChangeArrowheads="1"/>
          </p:cNvSpPr>
          <p:nvPr>
            <p:ph type="body" idx="1"/>
          </p:nvPr>
        </p:nvSpPr>
        <p:spPr>
          <a:xfrm>
            <a:off x="107504" y="1775970"/>
            <a:ext cx="8515076" cy="592415"/>
          </a:xfrm>
        </p:spPr>
        <p:txBody>
          <a:bodyPr/>
          <a:lstStyle/>
          <a:p>
            <a:pPr marL="0" indent="0">
              <a:buNone/>
            </a:pPr>
            <a:r>
              <a:rPr lang="da-DK" dirty="0" smtClean="0"/>
              <a:t>Kulturministeriet består </a:t>
            </a:r>
            <a:r>
              <a:rPr lang="da-DK" dirty="0"/>
              <a:t>af </a:t>
            </a:r>
            <a:r>
              <a:rPr lang="da-DK" dirty="0" smtClean="0"/>
              <a:t>departementet samt </a:t>
            </a:r>
            <a:r>
              <a:rPr lang="da-DK" dirty="0"/>
              <a:t>Slots- og Kulturstyrelsen </a:t>
            </a:r>
            <a:r>
              <a:rPr lang="da-DK" dirty="0" smtClean="0"/>
              <a:t>(samt hertil 20 statsinstitutioner som fx konservatorierne mv.)</a:t>
            </a:r>
          </a:p>
          <a:p>
            <a:pPr marL="0" indent="0">
              <a:buNone/>
            </a:pPr>
            <a:endParaRPr lang="da-DK" dirty="0" smtClean="0"/>
          </a:p>
          <a:p>
            <a:pPr>
              <a:buFontTx/>
              <a:buChar char="-"/>
            </a:pPr>
            <a:endParaRPr lang="da-DK" dirty="0"/>
          </a:p>
          <a:p>
            <a:pPr marL="0" indent="0">
              <a:buNone/>
            </a:pPr>
            <a:endParaRPr lang="da-DK" dirty="0"/>
          </a:p>
          <a:p>
            <a:pPr marL="0" indent="0">
              <a:buNone/>
            </a:pPr>
            <a:endParaRPr lang="da-DK" altLang="da-DK" b="0" dirty="0"/>
          </a:p>
          <a:p>
            <a:pPr marL="0" indent="0">
              <a:buNone/>
            </a:pPr>
            <a:endParaRPr lang="da-DK" altLang="da-DK" b="0" dirty="0" smtClean="0"/>
          </a:p>
          <a:p>
            <a:pPr marL="0" indent="0">
              <a:buFont typeface="Verdana" pitchFamily="34" charset="0"/>
              <a:buNone/>
            </a:pPr>
            <a:endParaRPr lang="da-DK" altLang="da-DK" b="0" dirty="0" smtClean="0"/>
          </a:p>
        </p:txBody>
      </p:sp>
      <p:sp>
        <p:nvSpPr>
          <p:cNvPr id="9220" name="Text Box 5"/>
          <p:cNvSpPr txBox="1">
            <a:spLocks noChangeArrowheads="1"/>
          </p:cNvSpPr>
          <p:nvPr/>
        </p:nvSpPr>
        <p:spPr bwMode="auto">
          <a:xfrm>
            <a:off x="-2124075" y="873125"/>
            <a:ext cx="202088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spcBef>
                <a:spcPct val="50000"/>
              </a:spcBef>
            </a:pPr>
            <a:r>
              <a:rPr lang="da-DK" altLang="da-DK" sz="900" b="1">
                <a:solidFill>
                  <a:schemeClr val="bg1"/>
                </a:solidFill>
              </a:rPr>
              <a:t>Overskrift fylder </a:t>
            </a:r>
            <a:br>
              <a:rPr lang="da-DK" altLang="da-DK" sz="900" b="1">
                <a:solidFill>
                  <a:schemeClr val="bg1"/>
                </a:solidFill>
              </a:rPr>
            </a:br>
            <a:r>
              <a:rPr lang="da-DK" altLang="da-DK" sz="900" b="1">
                <a:solidFill>
                  <a:schemeClr val="bg1"/>
                </a:solidFill>
              </a:rPr>
              <a:t>maks to linier</a:t>
            </a:r>
            <a:endParaRPr lang="da-DK" altLang="da-DK" sz="900">
              <a:solidFill>
                <a:schemeClr val="bg1"/>
              </a:solidFill>
            </a:endParaRPr>
          </a:p>
        </p:txBody>
      </p:sp>
      <p:sp>
        <p:nvSpPr>
          <p:cNvPr id="3" name="Rektangel 2"/>
          <p:cNvSpPr/>
          <p:nvPr/>
        </p:nvSpPr>
        <p:spPr>
          <a:xfrm>
            <a:off x="1265456" y="2689154"/>
            <a:ext cx="2703479" cy="377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Kulturministeren</a:t>
            </a:r>
            <a:endParaRPr lang="da-DK" dirty="0"/>
          </a:p>
        </p:txBody>
      </p:sp>
      <p:sp>
        <p:nvSpPr>
          <p:cNvPr id="4" name="Rektangel 3"/>
          <p:cNvSpPr/>
          <p:nvPr/>
        </p:nvSpPr>
        <p:spPr>
          <a:xfrm>
            <a:off x="719138" y="3573016"/>
            <a:ext cx="3796117" cy="510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Departementet</a:t>
            </a:r>
          </a:p>
        </p:txBody>
      </p:sp>
      <p:sp>
        <p:nvSpPr>
          <p:cNvPr id="5" name="Rektangel 4"/>
          <p:cNvSpPr/>
          <p:nvPr/>
        </p:nvSpPr>
        <p:spPr>
          <a:xfrm>
            <a:off x="277344" y="4649901"/>
            <a:ext cx="4679704" cy="614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Slots- og Kulturstyrelsen</a:t>
            </a:r>
            <a:endParaRPr lang="da-DK" dirty="0"/>
          </a:p>
        </p:txBody>
      </p:sp>
      <p:sp>
        <p:nvSpPr>
          <p:cNvPr id="10" name="Højrepil 9"/>
          <p:cNvSpPr/>
          <p:nvPr/>
        </p:nvSpPr>
        <p:spPr>
          <a:xfrm rot="16200000">
            <a:off x="2428825" y="3260749"/>
            <a:ext cx="334369" cy="117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Højrepil 15"/>
          <p:cNvSpPr/>
          <p:nvPr/>
        </p:nvSpPr>
        <p:spPr>
          <a:xfrm rot="16200000">
            <a:off x="3179492" y="4307110"/>
            <a:ext cx="334369" cy="117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Ellipse 12"/>
          <p:cNvSpPr/>
          <p:nvPr/>
        </p:nvSpPr>
        <p:spPr>
          <a:xfrm>
            <a:off x="5580112" y="3342870"/>
            <a:ext cx="2016224"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smtClean="0"/>
              <a:t>Øvrige 20 statsinstitutioner under Kulturministeriet (eks. Rigsarkivet, Nationalmuseet mv.)</a:t>
            </a:r>
            <a:endParaRPr lang="da-DK" sz="1100" dirty="0"/>
          </a:p>
        </p:txBody>
      </p:sp>
      <p:sp>
        <p:nvSpPr>
          <p:cNvPr id="21" name="Højrepil 20"/>
          <p:cNvSpPr/>
          <p:nvPr/>
        </p:nvSpPr>
        <p:spPr>
          <a:xfrm rot="5400000">
            <a:off x="1890666" y="4307110"/>
            <a:ext cx="334369" cy="117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455867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830263"/>
            <a:ext cx="6408737" cy="869950"/>
          </a:xfrm>
        </p:spPr>
        <p:txBody>
          <a:bodyPr/>
          <a:lstStyle/>
          <a:p>
            <a:r>
              <a:rPr lang="da-DK" dirty="0" smtClean="0"/>
              <a:t>Departementet - folkehøjskoler</a:t>
            </a:r>
            <a:endParaRPr lang="da-DK" dirty="0"/>
          </a:p>
        </p:txBody>
      </p:sp>
      <p:sp>
        <p:nvSpPr>
          <p:cNvPr id="3" name="Pladsholder til indhold 2"/>
          <p:cNvSpPr>
            <a:spLocks noGrp="1"/>
          </p:cNvSpPr>
          <p:nvPr>
            <p:ph idx="1"/>
          </p:nvPr>
        </p:nvSpPr>
        <p:spPr>
          <a:xfrm>
            <a:off x="107504" y="1844824"/>
            <a:ext cx="3240360" cy="3311525"/>
          </a:xfrm>
        </p:spPr>
        <p:txBody>
          <a:bodyPr/>
          <a:lstStyle/>
          <a:p>
            <a:pPr marL="0" indent="0">
              <a:buNone/>
            </a:pPr>
            <a:endParaRPr lang="da-DK" dirty="0" smtClean="0"/>
          </a:p>
          <a:p>
            <a:pPr>
              <a:buFont typeface="Arial" panose="020B0604020202020204" pitchFamily="34" charset="0"/>
              <a:buChar char="•"/>
            </a:pPr>
            <a:r>
              <a:rPr lang="da-DK" dirty="0" smtClean="0"/>
              <a:t>Beliggende på Nybrogade 1 – lige overfor Christiansborg</a:t>
            </a:r>
          </a:p>
          <a:p>
            <a:pPr marL="0" indent="0">
              <a:buNone/>
            </a:pPr>
            <a:endParaRPr lang="da-DK" dirty="0"/>
          </a:p>
          <a:p>
            <a:pPr>
              <a:buFont typeface="Arial" panose="020B0604020202020204" pitchFamily="34" charset="0"/>
              <a:buChar char="•"/>
            </a:pPr>
            <a:r>
              <a:rPr lang="da-DK" dirty="0"/>
              <a:t>Højskoleområdet består af to AC-medarbejdere + kontorchef (som også har idræt og </a:t>
            </a:r>
            <a:r>
              <a:rPr lang="da-DK" dirty="0" smtClean="0"/>
              <a:t>folkeoplysning)</a:t>
            </a:r>
          </a:p>
          <a:p>
            <a:pPr marL="0" indent="0">
              <a:buNone/>
            </a:pPr>
            <a:endParaRPr lang="da-DK" dirty="0" smtClean="0"/>
          </a:p>
          <a:p>
            <a:pPr>
              <a:buFont typeface="Arial" panose="020B0604020202020204" pitchFamily="34" charset="0"/>
              <a:buChar char="•"/>
            </a:pPr>
            <a:r>
              <a:rPr lang="da-DK" dirty="0" smtClean="0"/>
              <a:t>Departementet er ministerens sekretariat og fokus er derfor på det politiske niveau</a:t>
            </a:r>
          </a:p>
          <a:p>
            <a:pPr>
              <a:buFont typeface="Arial" panose="020B0604020202020204" pitchFamily="34" charset="0"/>
              <a:buChar char="•"/>
            </a:pPr>
            <a:endParaRPr lang="da-DK" dirty="0"/>
          </a:p>
          <a:p>
            <a:pPr>
              <a:buFont typeface="Arial" panose="020B0604020202020204" pitchFamily="34" charset="0"/>
              <a:buChar char="•"/>
            </a:pPr>
            <a:r>
              <a:rPr lang="da-DK" dirty="0" smtClean="0"/>
              <a:t>Tæt samarbejde med Slots- og Kulturstyrelsen </a:t>
            </a:r>
          </a:p>
          <a:p>
            <a:pPr marL="0" indent="0">
              <a:buNone/>
            </a:pPr>
            <a:endParaRPr lang="da-DK" dirty="0"/>
          </a:p>
        </p:txBody>
      </p:sp>
      <p:pic>
        <p:nvPicPr>
          <p:cNvPr id="5" name="Billede 4"/>
          <p:cNvPicPr>
            <a:picLocks noChangeAspect="1"/>
          </p:cNvPicPr>
          <p:nvPr/>
        </p:nvPicPr>
        <p:blipFill>
          <a:blip r:embed="rId3"/>
          <a:stretch>
            <a:fillRect/>
          </a:stretch>
        </p:blipFill>
        <p:spPr>
          <a:xfrm>
            <a:off x="3491880" y="1700213"/>
            <a:ext cx="5661414" cy="4679613"/>
          </a:xfrm>
          <a:prstGeom prst="rect">
            <a:avLst/>
          </a:prstGeom>
        </p:spPr>
      </p:pic>
    </p:spTree>
    <p:extLst>
      <p:ext uri="{BB962C8B-B14F-4D97-AF65-F5344CB8AC3E}">
        <p14:creationId xmlns:p14="http://schemas.microsoft.com/office/powerpoint/2010/main" val="4218906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Slots- og Kulturstyrelsen - folkehøjskoler</a:t>
            </a:r>
            <a:endParaRPr lang="da-DK" dirty="0"/>
          </a:p>
        </p:txBody>
      </p:sp>
      <p:sp>
        <p:nvSpPr>
          <p:cNvPr id="3" name="Pladsholder til indhold 2"/>
          <p:cNvSpPr>
            <a:spLocks noGrp="1"/>
          </p:cNvSpPr>
          <p:nvPr>
            <p:ph idx="1"/>
          </p:nvPr>
        </p:nvSpPr>
        <p:spPr>
          <a:xfrm>
            <a:off x="719139" y="2097088"/>
            <a:ext cx="3708846" cy="3311525"/>
          </a:xfrm>
        </p:spPr>
        <p:txBody>
          <a:bodyPr/>
          <a:lstStyle/>
          <a:p>
            <a:pPr marL="0" indent="0">
              <a:buNone/>
            </a:pPr>
            <a:endParaRPr lang="da-DK" dirty="0"/>
          </a:p>
          <a:p>
            <a:pPr>
              <a:buFont typeface="Arial" panose="020B0604020202020204" pitchFamily="34" charset="0"/>
              <a:buChar char="•"/>
            </a:pPr>
            <a:r>
              <a:rPr lang="da-DK" dirty="0" smtClean="0">
                <a:solidFill>
                  <a:schemeClr val="accent4"/>
                </a:solidFill>
              </a:rPr>
              <a:t>Beliggende på HC Andersens Boulevard/</a:t>
            </a:r>
            <a:r>
              <a:rPr lang="da-DK" dirty="0" err="1" smtClean="0">
                <a:solidFill>
                  <a:schemeClr val="accent4"/>
                </a:solidFill>
              </a:rPr>
              <a:t>Hammericsgade</a:t>
            </a:r>
            <a:endParaRPr lang="da-DK" dirty="0">
              <a:solidFill>
                <a:schemeClr val="accent4"/>
              </a:solidFill>
            </a:endParaRPr>
          </a:p>
          <a:p>
            <a:pPr>
              <a:buFont typeface="Arial" panose="020B0604020202020204" pitchFamily="34" charset="0"/>
              <a:buChar char="•"/>
            </a:pPr>
            <a:endParaRPr lang="da-DK" dirty="0">
              <a:solidFill>
                <a:schemeClr val="accent4"/>
              </a:solidFill>
            </a:endParaRPr>
          </a:p>
          <a:p>
            <a:pPr>
              <a:buClr>
                <a:srgbClr val="FF0000"/>
              </a:buClr>
              <a:buFont typeface="Arial" panose="020B0604020202020204" pitchFamily="34" charset="0"/>
              <a:buChar char="•"/>
            </a:pPr>
            <a:r>
              <a:rPr lang="da-DK" dirty="0" smtClean="0">
                <a:solidFill>
                  <a:schemeClr val="accent4"/>
                </a:solidFill>
              </a:rPr>
              <a:t>Højskoleteamet består af to AC-medarbejdere (Jeppe og Felix) + </a:t>
            </a:r>
            <a:r>
              <a:rPr lang="da-DK" dirty="0" err="1" smtClean="0">
                <a:solidFill>
                  <a:schemeClr val="accent4"/>
                </a:solidFill>
              </a:rPr>
              <a:t>HK’er</a:t>
            </a:r>
            <a:r>
              <a:rPr lang="da-DK" dirty="0" smtClean="0">
                <a:solidFill>
                  <a:schemeClr val="accent4"/>
                </a:solidFill>
              </a:rPr>
              <a:t> (Christina Rome)  + kontorchef</a:t>
            </a:r>
            <a:r>
              <a:rPr lang="da-DK" dirty="0">
                <a:solidFill>
                  <a:schemeClr val="accent4"/>
                </a:solidFill>
              </a:rPr>
              <a:t> </a:t>
            </a:r>
            <a:r>
              <a:rPr lang="da-DK" dirty="0" smtClean="0">
                <a:solidFill>
                  <a:schemeClr val="accent4"/>
                </a:solidFill>
              </a:rPr>
              <a:t>(Christina Weber)</a:t>
            </a:r>
            <a:endParaRPr lang="da-DK" dirty="0">
              <a:solidFill>
                <a:schemeClr val="accent4"/>
              </a:solidFill>
            </a:endParaRPr>
          </a:p>
          <a:p>
            <a:pPr>
              <a:buFont typeface="Arial" panose="020B0604020202020204" pitchFamily="34" charset="0"/>
              <a:buChar char="•"/>
            </a:pPr>
            <a:endParaRPr lang="da-DK" dirty="0"/>
          </a:p>
          <a:p>
            <a:pPr>
              <a:buFont typeface="Arial" panose="020B0604020202020204" pitchFamily="34" charset="0"/>
              <a:buChar char="•"/>
            </a:pPr>
            <a:r>
              <a:rPr lang="da-DK" dirty="0"/>
              <a:t>Tæt </a:t>
            </a:r>
            <a:r>
              <a:rPr lang="da-DK" dirty="0" smtClean="0"/>
              <a:t>samarbejde med departementet, hvor vi leverer </a:t>
            </a:r>
            <a:r>
              <a:rPr lang="da-DK" dirty="0"/>
              <a:t>viden om sektoren til departementet </a:t>
            </a:r>
          </a:p>
          <a:p>
            <a:endParaRPr lang="da-DK" dirty="0"/>
          </a:p>
        </p:txBody>
      </p:sp>
      <p:pic>
        <p:nvPicPr>
          <p:cNvPr id="4" name="Picture 5" descr="C:\Users\B001876\AppData\Local\Microsoft\Windows\Temporary Internet Files\Content.Outlook\2JLRXJTK\20120220_kulturstyrelsen_div1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333" r="23390" b="317"/>
          <a:stretch/>
        </p:blipFill>
        <p:spPr bwMode="auto">
          <a:xfrm>
            <a:off x="5086020" y="1700808"/>
            <a:ext cx="4057980" cy="470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461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Organisering</a:t>
            </a:r>
            <a:endParaRPr lang="da-DK" dirty="0"/>
          </a:p>
        </p:txBody>
      </p:sp>
      <p:pic>
        <p:nvPicPr>
          <p:cNvPr id="3" name="Billede 2"/>
          <p:cNvPicPr>
            <a:picLocks noChangeAspect="1"/>
          </p:cNvPicPr>
          <p:nvPr/>
        </p:nvPicPr>
        <p:blipFill>
          <a:blip r:embed="rId3"/>
          <a:stretch>
            <a:fillRect/>
          </a:stretch>
        </p:blipFill>
        <p:spPr>
          <a:xfrm>
            <a:off x="-1" y="1556792"/>
            <a:ext cx="9085455" cy="5040560"/>
          </a:xfrm>
          <a:prstGeom prst="rect">
            <a:avLst/>
          </a:prstGeom>
        </p:spPr>
      </p:pic>
      <p:sp>
        <p:nvSpPr>
          <p:cNvPr id="4" name="Oval billedforklaring 3"/>
          <p:cNvSpPr/>
          <p:nvPr/>
        </p:nvSpPr>
        <p:spPr>
          <a:xfrm>
            <a:off x="6228184" y="1685903"/>
            <a:ext cx="2771800" cy="1296144"/>
          </a:xfrm>
          <a:prstGeom prst="wedgeEllipseCallout">
            <a:avLst>
              <a:gd name="adj1" fmla="val -92682"/>
              <a:gd name="adj2" fmla="val 2505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rgbClr val="FF0000"/>
                </a:solidFill>
              </a:rPr>
              <a:t>Folkehøjskoler</a:t>
            </a:r>
            <a:endParaRPr lang="da-DK" dirty="0">
              <a:solidFill>
                <a:srgbClr val="FF0000"/>
              </a:solidFill>
            </a:endParaRPr>
          </a:p>
        </p:txBody>
      </p:sp>
    </p:spTree>
    <p:extLst>
      <p:ext uri="{BB962C8B-B14F-4D97-AF65-F5344CB8AC3E}">
        <p14:creationId xmlns:p14="http://schemas.microsoft.com/office/powerpoint/2010/main" val="174246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19138" y="1009650"/>
            <a:ext cx="8389366" cy="869950"/>
          </a:xfrm>
        </p:spPr>
        <p:txBody>
          <a:bodyPr/>
          <a:lstStyle/>
          <a:p>
            <a:r>
              <a:rPr lang="da-DK" altLang="da-DK" dirty="0"/>
              <a:t>Oversigt over statstilskuddet </a:t>
            </a:r>
            <a:r>
              <a:rPr lang="da-DK" altLang="da-DK" dirty="0" err="1"/>
              <a:t>pba</a:t>
            </a:r>
            <a:r>
              <a:rPr lang="da-DK" altLang="da-DK" dirty="0"/>
              <a:t>. af højskolernes selvangivelsestal for skoleåret 2020/2021</a:t>
            </a:r>
            <a:endParaRPr lang="da-DK" altLang="da-DK" dirty="0" smtClean="0"/>
          </a:p>
        </p:txBody>
      </p:sp>
      <p:grpSp>
        <p:nvGrpSpPr>
          <p:cNvPr id="18487" name="Group 230"/>
          <p:cNvGrpSpPr>
            <a:grpSpLocks/>
          </p:cNvGrpSpPr>
          <p:nvPr/>
        </p:nvGrpSpPr>
        <p:grpSpPr bwMode="auto">
          <a:xfrm>
            <a:off x="-2359025" y="873125"/>
            <a:ext cx="2281237" cy="2236788"/>
            <a:chOff x="-1486" y="550"/>
            <a:chExt cx="1437" cy="1409"/>
          </a:xfrm>
        </p:grpSpPr>
        <p:sp>
          <p:nvSpPr>
            <p:cNvPr id="18488" name="Text Box 5"/>
            <p:cNvSpPr txBox="1">
              <a:spLocks noChangeArrowheads="1"/>
            </p:cNvSpPr>
            <p:nvPr/>
          </p:nvSpPr>
          <p:spPr bwMode="auto">
            <a:xfrm>
              <a:off x="-1338" y="550"/>
              <a:ext cx="1273"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spcBef>
                  <a:spcPct val="50000"/>
                </a:spcBef>
              </a:pPr>
              <a:r>
                <a:rPr lang="da-DK" altLang="da-DK" sz="900" b="1">
                  <a:solidFill>
                    <a:schemeClr val="bg1"/>
                  </a:solidFill>
                </a:rPr>
                <a:t>Overskrift fylder </a:t>
              </a:r>
              <a:br>
                <a:rPr lang="da-DK" altLang="da-DK" sz="900" b="1">
                  <a:solidFill>
                    <a:schemeClr val="bg1"/>
                  </a:solidFill>
                </a:rPr>
              </a:br>
              <a:r>
                <a:rPr lang="da-DK" altLang="da-DK" sz="900" b="1">
                  <a:solidFill>
                    <a:schemeClr val="bg1"/>
                  </a:solidFill>
                </a:rPr>
                <a:t>maks to linier</a:t>
              </a:r>
              <a:endParaRPr lang="da-DK" altLang="da-DK" sz="900">
                <a:solidFill>
                  <a:schemeClr val="bg1"/>
                </a:solidFill>
              </a:endParaRPr>
            </a:p>
          </p:txBody>
        </p:sp>
        <p:sp>
          <p:nvSpPr>
            <p:cNvPr id="18489" name="TextBox 17"/>
            <p:cNvSpPr txBox="1">
              <a:spLocks noChangeArrowheads="1"/>
            </p:cNvSpPr>
            <p:nvPr/>
          </p:nvSpPr>
          <p:spPr bwMode="auto">
            <a:xfrm>
              <a:off x="-1486" y="1357"/>
              <a:ext cx="1437"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spcBef>
                  <a:spcPct val="50000"/>
                </a:spcBef>
              </a:pPr>
              <a:r>
                <a:rPr lang="da-DK" altLang="da-DK" sz="900" b="1">
                  <a:solidFill>
                    <a:schemeClr val="bg1"/>
                  </a:solidFill>
                </a:rPr>
                <a:t>Tabeloverskrift:</a:t>
              </a:r>
              <a:r>
                <a:rPr lang="da-DK" altLang="da-DK" sz="900">
                  <a:solidFill>
                    <a:schemeClr val="bg1"/>
                  </a:solidFill>
                </a:rPr>
                <a:t> </a:t>
              </a:r>
              <a:br>
                <a:rPr lang="da-DK" altLang="da-DK" sz="900">
                  <a:solidFill>
                    <a:schemeClr val="bg1"/>
                  </a:solidFill>
                </a:rPr>
              </a:br>
              <a:r>
                <a:rPr lang="da-DK" altLang="da-DK" sz="900">
                  <a:solidFill>
                    <a:schemeClr val="bg1"/>
                  </a:solidFill>
                </a:rPr>
                <a:t>Verdana Bold, 11 pkt</a:t>
              </a:r>
            </a:p>
            <a:p>
              <a:pPr algn="r" eaLnBrk="1" hangingPunct="1">
                <a:spcBef>
                  <a:spcPct val="50000"/>
                </a:spcBef>
              </a:pPr>
              <a:r>
                <a:rPr lang="da-DK" altLang="da-DK" sz="900" b="1">
                  <a:solidFill>
                    <a:schemeClr val="bg1"/>
                  </a:solidFill>
                </a:rPr>
                <a:t>Venstre kolonne tekst:</a:t>
              </a:r>
              <a:r>
                <a:rPr lang="da-DK" altLang="da-DK" sz="900">
                  <a:solidFill>
                    <a:schemeClr val="bg1"/>
                  </a:solidFill>
                </a:rPr>
                <a:t> </a:t>
              </a:r>
              <a:br>
                <a:rPr lang="da-DK" altLang="da-DK" sz="900">
                  <a:solidFill>
                    <a:schemeClr val="bg1"/>
                  </a:solidFill>
                </a:rPr>
              </a:br>
              <a:r>
                <a:rPr lang="da-DK" altLang="da-DK" sz="900">
                  <a:solidFill>
                    <a:schemeClr val="bg1"/>
                  </a:solidFill>
                </a:rPr>
                <a:t>Verdana Bold, 11 pkt</a:t>
              </a:r>
            </a:p>
            <a:p>
              <a:pPr algn="r" eaLnBrk="1" hangingPunct="1">
                <a:spcBef>
                  <a:spcPct val="50000"/>
                </a:spcBef>
              </a:pPr>
              <a:r>
                <a:rPr lang="da-DK" altLang="da-DK" sz="900" b="1">
                  <a:solidFill>
                    <a:schemeClr val="bg1"/>
                  </a:solidFill>
                </a:rPr>
                <a:t>Tal:</a:t>
              </a:r>
              <a:br>
                <a:rPr lang="da-DK" altLang="da-DK" sz="900" b="1">
                  <a:solidFill>
                    <a:schemeClr val="bg1"/>
                  </a:solidFill>
                </a:rPr>
              </a:br>
              <a:r>
                <a:rPr lang="da-DK" altLang="da-DK" sz="900">
                  <a:solidFill>
                    <a:schemeClr val="bg1"/>
                  </a:solidFill>
                </a:rPr>
                <a:t>Verdana Regular, 11 pkt</a:t>
              </a:r>
            </a:p>
          </p:txBody>
        </p:sp>
      </p:grpSp>
      <p:graphicFrame>
        <p:nvGraphicFramePr>
          <p:cNvPr id="10" name="Tabel 9"/>
          <p:cNvGraphicFramePr>
            <a:graphicFrameLocks noGrp="1"/>
          </p:cNvGraphicFramePr>
          <p:nvPr>
            <p:extLst/>
          </p:nvPr>
        </p:nvGraphicFramePr>
        <p:xfrm>
          <a:off x="699542" y="2060848"/>
          <a:ext cx="7741294" cy="3796045"/>
        </p:xfrm>
        <a:graphic>
          <a:graphicData uri="http://schemas.openxmlformats.org/drawingml/2006/table">
            <a:tbl>
              <a:tblPr/>
              <a:tblGrid>
                <a:gridCol w="2000395">
                  <a:extLst>
                    <a:ext uri="{9D8B030D-6E8A-4147-A177-3AD203B41FA5}">
                      <a16:colId xmlns:a16="http://schemas.microsoft.com/office/drawing/2014/main" val="1498477030"/>
                    </a:ext>
                  </a:extLst>
                </a:gridCol>
                <a:gridCol w="1570485">
                  <a:extLst>
                    <a:ext uri="{9D8B030D-6E8A-4147-A177-3AD203B41FA5}">
                      <a16:colId xmlns:a16="http://schemas.microsoft.com/office/drawing/2014/main" val="1342222673"/>
                    </a:ext>
                  </a:extLst>
                </a:gridCol>
                <a:gridCol w="1465201">
                  <a:extLst>
                    <a:ext uri="{9D8B030D-6E8A-4147-A177-3AD203B41FA5}">
                      <a16:colId xmlns:a16="http://schemas.microsoft.com/office/drawing/2014/main" val="2022331782"/>
                    </a:ext>
                  </a:extLst>
                </a:gridCol>
                <a:gridCol w="1766432">
                  <a:extLst>
                    <a:ext uri="{9D8B030D-6E8A-4147-A177-3AD203B41FA5}">
                      <a16:colId xmlns:a16="http://schemas.microsoft.com/office/drawing/2014/main" val="1032901163"/>
                    </a:ext>
                  </a:extLst>
                </a:gridCol>
                <a:gridCol w="938781">
                  <a:extLst>
                    <a:ext uri="{9D8B030D-6E8A-4147-A177-3AD203B41FA5}">
                      <a16:colId xmlns:a16="http://schemas.microsoft.com/office/drawing/2014/main" val="107351713"/>
                    </a:ext>
                  </a:extLst>
                </a:gridCol>
              </a:tblGrid>
              <a:tr h="605358">
                <a:tc>
                  <a:txBody>
                    <a:bodyPr/>
                    <a:lstStyle/>
                    <a:p>
                      <a:pPr algn="l" fontAlgn="ctr"/>
                      <a:r>
                        <a:rPr lang="da-DK" sz="1600" b="1" i="0" u="none" strike="noStrike">
                          <a:solidFill>
                            <a:srgbClr val="000000"/>
                          </a:solidFill>
                          <a:effectLst/>
                          <a:latin typeface="Franklin Gothic Book" panose="020B0503020102020204" pitchFamily="34" charset="0"/>
                        </a:rPr>
                        <a:t>Aktivitet (årselever) i alt</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1" i="0" u="none" strike="noStrike" dirty="0">
                          <a:solidFill>
                            <a:srgbClr val="000000"/>
                          </a:solidFill>
                          <a:effectLst/>
                          <a:latin typeface="Franklin Gothic Book" panose="020B0503020102020204" pitchFamily="34" charset="0"/>
                        </a:rPr>
                        <a:t>Skoleåret 2019/2020</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1" i="0" u="none" strike="noStrike">
                          <a:solidFill>
                            <a:srgbClr val="000000"/>
                          </a:solidFill>
                          <a:effectLst/>
                          <a:latin typeface="Franklin Gothic Book" panose="020B0503020102020204" pitchFamily="34" charset="0"/>
                        </a:rPr>
                        <a:t>Skoleåret 2020/2021</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1" i="0" u="none" strike="noStrike">
                          <a:solidFill>
                            <a:srgbClr val="000000"/>
                          </a:solidFill>
                          <a:effectLst/>
                          <a:latin typeface="Franklin Gothic Book" panose="020B0503020102020204" pitchFamily="34" charset="0"/>
                        </a:rPr>
                        <a:t>Ændring</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1" i="0" u="none" strike="noStrike">
                          <a:solidFill>
                            <a:srgbClr val="000000"/>
                          </a:solidFill>
                          <a:effectLst/>
                          <a:latin typeface="Franklin Gothic Book" panose="020B0503020102020204" pitchFamily="34" charset="0"/>
                        </a:rPr>
                        <a:t>Pct. ændring</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extLst>
                  <a:ext uri="{0D108BD9-81ED-4DB2-BD59-A6C34878D82A}">
                    <a16:rowId xmlns:a16="http://schemas.microsoft.com/office/drawing/2014/main" val="4268465801"/>
                  </a:ext>
                </a:extLst>
              </a:tr>
              <a:tr h="281075">
                <a:tc>
                  <a:txBody>
                    <a:bodyPr/>
                    <a:lstStyle/>
                    <a:p>
                      <a:pPr algn="l" fontAlgn="ctr"/>
                      <a:r>
                        <a:rPr lang="da-DK" sz="1600" b="1" i="0" u="none" strike="noStrike">
                          <a:solidFill>
                            <a:srgbClr val="000000"/>
                          </a:solidFill>
                          <a:effectLst/>
                          <a:latin typeface="Franklin Gothic Book" panose="020B0503020102020204" pitchFamily="34" charset="0"/>
                        </a:rPr>
                        <a:t>Årselever i alt</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1" i="0" u="none" strike="noStrike">
                          <a:solidFill>
                            <a:srgbClr val="000000"/>
                          </a:solidFill>
                          <a:effectLst/>
                          <a:latin typeface="Franklin Gothic Book" panose="020B0503020102020204" pitchFamily="34" charset="0"/>
                        </a:rPr>
                        <a:t>5831</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1" i="0" u="none" strike="noStrike">
                          <a:solidFill>
                            <a:srgbClr val="000000"/>
                          </a:solidFill>
                          <a:effectLst/>
                          <a:latin typeface="Franklin Gothic Book" panose="020B0503020102020204" pitchFamily="34" charset="0"/>
                        </a:rPr>
                        <a:t>6666</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1" i="0" u="none" strike="noStrike">
                          <a:solidFill>
                            <a:srgbClr val="000000"/>
                          </a:solidFill>
                          <a:effectLst/>
                          <a:latin typeface="Franklin Gothic Book" panose="020B0503020102020204" pitchFamily="34" charset="0"/>
                        </a:rPr>
                        <a:t>835</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1" i="0" u="none" strike="noStrike">
                          <a:solidFill>
                            <a:srgbClr val="000000"/>
                          </a:solidFill>
                          <a:effectLst/>
                          <a:latin typeface="Franklin Gothic Book" panose="020B0503020102020204" pitchFamily="34" charset="0"/>
                        </a:rPr>
                        <a:t>14,3%</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extLst>
                  <a:ext uri="{0D108BD9-81ED-4DB2-BD59-A6C34878D82A}">
                    <a16:rowId xmlns:a16="http://schemas.microsoft.com/office/drawing/2014/main" val="831806017"/>
                  </a:ext>
                </a:extLst>
              </a:tr>
              <a:tr h="281075">
                <a:tc>
                  <a:txBody>
                    <a:bodyPr/>
                    <a:lstStyle/>
                    <a:p>
                      <a:pPr algn="l" fontAlgn="ctr"/>
                      <a:r>
                        <a:rPr lang="da-DK" sz="1600" b="0" i="1" u="none" strike="noStrike">
                          <a:solidFill>
                            <a:srgbClr val="000000"/>
                          </a:solidFill>
                          <a:effectLst/>
                          <a:latin typeface="Franklin Gothic Book" panose="020B0503020102020204" pitchFamily="34" charset="0"/>
                        </a:rPr>
                        <a:t>Takst 1</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a:solidFill>
                            <a:srgbClr val="000000"/>
                          </a:solidFill>
                          <a:effectLst/>
                          <a:latin typeface="Franklin Gothic Book" panose="020B0503020102020204" pitchFamily="34" charset="0"/>
                        </a:rPr>
                        <a:t>513</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a:solidFill>
                            <a:srgbClr val="000000"/>
                          </a:solidFill>
                          <a:effectLst/>
                          <a:latin typeface="Franklin Gothic Book" panose="020B0503020102020204" pitchFamily="34" charset="0"/>
                        </a:rPr>
                        <a:t>712</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a:solidFill>
                            <a:srgbClr val="000000"/>
                          </a:solidFill>
                          <a:effectLst/>
                          <a:latin typeface="Franklin Gothic Book" panose="020B0503020102020204" pitchFamily="34" charset="0"/>
                        </a:rPr>
                        <a:t>199</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a:solidFill>
                            <a:srgbClr val="000000"/>
                          </a:solidFill>
                          <a:effectLst/>
                          <a:latin typeface="Franklin Gothic Book" panose="020B0503020102020204" pitchFamily="34" charset="0"/>
                        </a:rPr>
                        <a:t>38,7%</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extLst>
                  <a:ext uri="{0D108BD9-81ED-4DB2-BD59-A6C34878D82A}">
                    <a16:rowId xmlns:a16="http://schemas.microsoft.com/office/drawing/2014/main" val="3114094908"/>
                  </a:ext>
                </a:extLst>
              </a:tr>
              <a:tr h="281075">
                <a:tc>
                  <a:txBody>
                    <a:bodyPr/>
                    <a:lstStyle/>
                    <a:p>
                      <a:pPr algn="l" fontAlgn="ctr"/>
                      <a:r>
                        <a:rPr lang="da-DK" sz="1600" b="0" i="1" u="none" strike="noStrike">
                          <a:solidFill>
                            <a:srgbClr val="000000"/>
                          </a:solidFill>
                          <a:effectLst/>
                          <a:latin typeface="Franklin Gothic Book" panose="020B0503020102020204" pitchFamily="34" charset="0"/>
                        </a:rPr>
                        <a:t>Takst 2</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a:solidFill>
                            <a:srgbClr val="000000"/>
                          </a:solidFill>
                          <a:effectLst/>
                          <a:latin typeface="Franklin Gothic Book" panose="020B0503020102020204" pitchFamily="34" charset="0"/>
                        </a:rPr>
                        <a:t>267</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a:solidFill>
                            <a:srgbClr val="000000"/>
                          </a:solidFill>
                          <a:effectLst/>
                          <a:latin typeface="Franklin Gothic Book" panose="020B0503020102020204" pitchFamily="34" charset="0"/>
                        </a:rPr>
                        <a:t>269</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a:solidFill>
                            <a:srgbClr val="000000"/>
                          </a:solidFill>
                          <a:effectLst/>
                          <a:latin typeface="Franklin Gothic Book" panose="020B0503020102020204" pitchFamily="34" charset="0"/>
                        </a:rPr>
                        <a:t>2</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a:solidFill>
                            <a:srgbClr val="000000"/>
                          </a:solidFill>
                          <a:effectLst/>
                          <a:latin typeface="Franklin Gothic Book" panose="020B0503020102020204" pitchFamily="34" charset="0"/>
                        </a:rPr>
                        <a:t>0,6%</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extLst>
                  <a:ext uri="{0D108BD9-81ED-4DB2-BD59-A6C34878D82A}">
                    <a16:rowId xmlns:a16="http://schemas.microsoft.com/office/drawing/2014/main" val="1997592982"/>
                  </a:ext>
                </a:extLst>
              </a:tr>
              <a:tr h="281075">
                <a:tc>
                  <a:txBody>
                    <a:bodyPr/>
                    <a:lstStyle/>
                    <a:p>
                      <a:pPr algn="l" fontAlgn="ctr"/>
                      <a:r>
                        <a:rPr lang="da-DK" sz="1600" b="0" i="1" u="none" strike="noStrike">
                          <a:solidFill>
                            <a:srgbClr val="000000"/>
                          </a:solidFill>
                          <a:effectLst/>
                          <a:latin typeface="Franklin Gothic Book" panose="020B0503020102020204" pitchFamily="34" charset="0"/>
                        </a:rPr>
                        <a:t>Takst 3</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dirty="0">
                          <a:solidFill>
                            <a:srgbClr val="000000"/>
                          </a:solidFill>
                          <a:effectLst/>
                          <a:latin typeface="Franklin Gothic Book" panose="020B0503020102020204" pitchFamily="34" charset="0"/>
                        </a:rPr>
                        <a:t>5051</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a:solidFill>
                            <a:srgbClr val="000000"/>
                          </a:solidFill>
                          <a:effectLst/>
                          <a:latin typeface="Franklin Gothic Book" panose="020B0503020102020204" pitchFamily="34" charset="0"/>
                        </a:rPr>
                        <a:t>5686</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a:solidFill>
                            <a:srgbClr val="000000"/>
                          </a:solidFill>
                          <a:effectLst/>
                          <a:latin typeface="Franklin Gothic Book" panose="020B0503020102020204" pitchFamily="34" charset="0"/>
                        </a:rPr>
                        <a:t>635</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a:solidFill>
                            <a:srgbClr val="000000"/>
                          </a:solidFill>
                          <a:effectLst/>
                          <a:latin typeface="Franklin Gothic Book" panose="020B0503020102020204" pitchFamily="34" charset="0"/>
                        </a:rPr>
                        <a:t>12,6%</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extLst>
                  <a:ext uri="{0D108BD9-81ED-4DB2-BD59-A6C34878D82A}">
                    <a16:rowId xmlns:a16="http://schemas.microsoft.com/office/drawing/2014/main" val="3855544583"/>
                  </a:ext>
                </a:extLst>
              </a:tr>
              <a:tr h="281075">
                <a:tc>
                  <a:txBody>
                    <a:bodyPr/>
                    <a:lstStyle/>
                    <a:p>
                      <a:pPr algn="l" fontAlgn="ctr"/>
                      <a:r>
                        <a:rPr lang="da-DK" sz="1600" b="0" i="0" u="none" strike="noStrike" dirty="0">
                          <a:solidFill>
                            <a:srgbClr val="000000"/>
                          </a:solidFill>
                          <a:effectLst/>
                          <a:latin typeface="Franklin Gothic Book" panose="020B0503020102020204" pitchFamily="34" charset="0"/>
                        </a:rPr>
                        <a:t> </a:t>
                      </a:r>
                    </a:p>
                  </a:txBody>
                  <a:tcPr marL="8783" marR="8783" marT="8783" marB="0" anchor="ctr">
                    <a:lnL>
                      <a:noFill/>
                    </a:lnL>
                    <a:lnR>
                      <a:noFill/>
                    </a:lnR>
                    <a:lnT w="6350" cap="flat" cmpd="sng" algn="ctr">
                      <a:solidFill>
                        <a:srgbClr val="CBCBCB"/>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FFFFFF"/>
                    </a:solidFill>
                  </a:tcPr>
                </a:tc>
                <a:tc>
                  <a:txBody>
                    <a:bodyPr/>
                    <a:lstStyle/>
                    <a:p>
                      <a:pPr algn="l" fontAlgn="ctr"/>
                      <a:r>
                        <a:rPr lang="da-DK" sz="1600" b="0" i="0" u="none" strike="noStrike">
                          <a:solidFill>
                            <a:srgbClr val="000000"/>
                          </a:solidFill>
                          <a:effectLst/>
                          <a:latin typeface="Franklin Gothic Book" panose="020B0503020102020204" pitchFamily="34" charset="0"/>
                        </a:rPr>
                        <a:t> </a:t>
                      </a:r>
                    </a:p>
                  </a:txBody>
                  <a:tcPr marL="8783" marR="8783" marT="8783" marB="0" anchor="ctr">
                    <a:lnL>
                      <a:noFill/>
                    </a:lnL>
                    <a:lnR>
                      <a:noFill/>
                    </a:lnR>
                    <a:lnT w="6350" cap="flat" cmpd="sng" algn="ctr">
                      <a:solidFill>
                        <a:srgbClr val="CBCBCB"/>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FFFFFF"/>
                    </a:solidFill>
                  </a:tcPr>
                </a:tc>
                <a:tc>
                  <a:txBody>
                    <a:bodyPr/>
                    <a:lstStyle/>
                    <a:p>
                      <a:pPr algn="l" fontAlgn="ctr"/>
                      <a:r>
                        <a:rPr lang="da-DK" sz="1600" b="0" i="0" u="none" strike="noStrike">
                          <a:solidFill>
                            <a:srgbClr val="000000"/>
                          </a:solidFill>
                          <a:effectLst/>
                          <a:latin typeface="Franklin Gothic Book" panose="020B0503020102020204" pitchFamily="34" charset="0"/>
                        </a:rPr>
                        <a:t> </a:t>
                      </a:r>
                    </a:p>
                  </a:txBody>
                  <a:tcPr marL="8783" marR="8783" marT="8783" marB="0" anchor="ctr">
                    <a:lnL>
                      <a:noFill/>
                    </a:lnL>
                    <a:lnR>
                      <a:noFill/>
                    </a:lnR>
                    <a:lnT w="6350" cap="flat" cmpd="sng" algn="ctr">
                      <a:solidFill>
                        <a:srgbClr val="CBCBCB"/>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FFFFFF"/>
                    </a:solidFill>
                  </a:tcPr>
                </a:tc>
                <a:tc>
                  <a:txBody>
                    <a:bodyPr/>
                    <a:lstStyle/>
                    <a:p>
                      <a:pPr algn="l" fontAlgn="ctr"/>
                      <a:r>
                        <a:rPr lang="da-DK" sz="1600" b="0" i="0" u="none" strike="noStrike" dirty="0">
                          <a:solidFill>
                            <a:srgbClr val="000000"/>
                          </a:solidFill>
                          <a:effectLst/>
                          <a:latin typeface="Franklin Gothic Book" panose="020B0503020102020204" pitchFamily="34" charset="0"/>
                        </a:rPr>
                        <a:t> </a:t>
                      </a:r>
                    </a:p>
                  </a:txBody>
                  <a:tcPr marL="8783" marR="8783" marT="8783" marB="0" anchor="ctr">
                    <a:lnL>
                      <a:noFill/>
                    </a:lnL>
                    <a:lnR>
                      <a:noFill/>
                    </a:lnR>
                    <a:lnT w="6350" cap="flat" cmpd="sng" algn="ctr">
                      <a:solidFill>
                        <a:srgbClr val="CBCBCB"/>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FFFFFF"/>
                    </a:solidFill>
                  </a:tcPr>
                </a:tc>
                <a:tc>
                  <a:txBody>
                    <a:bodyPr/>
                    <a:lstStyle/>
                    <a:p>
                      <a:pPr algn="l" fontAlgn="ctr"/>
                      <a:r>
                        <a:rPr lang="da-DK" sz="1600" b="0" i="0" u="none" strike="noStrike">
                          <a:solidFill>
                            <a:srgbClr val="000000"/>
                          </a:solidFill>
                          <a:effectLst/>
                          <a:latin typeface="Franklin Gothic Book" panose="020B0503020102020204" pitchFamily="34" charset="0"/>
                        </a:rPr>
                        <a:t> </a:t>
                      </a:r>
                    </a:p>
                  </a:txBody>
                  <a:tcPr marL="8783" marR="8783" marT="8783" marB="0" anchor="ctr">
                    <a:lnL>
                      <a:noFill/>
                    </a:lnL>
                    <a:lnR>
                      <a:noFill/>
                    </a:lnR>
                    <a:lnT w="6350" cap="flat" cmpd="sng" algn="ctr">
                      <a:solidFill>
                        <a:srgbClr val="CBCBCB"/>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FFFFFF"/>
                    </a:solidFill>
                  </a:tcPr>
                </a:tc>
                <a:extLst>
                  <a:ext uri="{0D108BD9-81ED-4DB2-BD59-A6C34878D82A}">
                    <a16:rowId xmlns:a16="http://schemas.microsoft.com/office/drawing/2014/main" val="4229900087"/>
                  </a:ext>
                </a:extLst>
              </a:tr>
              <a:tr h="661012">
                <a:tc>
                  <a:txBody>
                    <a:bodyPr/>
                    <a:lstStyle/>
                    <a:p>
                      <a:pPr algn="l" fontAlgn="ctr"/>
                      <a:r>
                        <a:rPr lang="da-DK" sz="1600" b="1" i="0" u="none" strike="noStrike" dirty="0">
                          <a:solidFill>
                            <a:srgbClr val="000000"/>
                          </a:solidFill>
                          <a:effectLst/>
                          <a:latin typeface="Franklin Gothic Book" panose="020B0503020102020204" pitchFamily="34" charset="0"/>
                        </a:rPr>
                        <a:t>Mio. kr. (2021-pl</a:t>
                      </a:r>
                      <a:r>
                        <a:rPr lang="da-DK" sz="1600" b="1" i="0" u="none" strike="noStrike" dirty="0" smtClean="0">
                          <a:solidFill>
                            <a:srgbClr val="000000"/>
                          </a:solidFill>
                          <a:effectLst/>
                          <a:latin typeface="Franklin Gothic Book" panose="020B0503020102020204" pitchFamily="34" charset="0"/>
                        </a:rPr>
                        <a:t>)</a:t>
                      </a:r>
                      <a:endParaRPr lang="da-DK" sz="1600" b="1" i="0" u="none" strike="noStrike" dirty="0">
                        <a:solidFill>
                          <a:srgbClr val="000000"/>
                        </a:solidFill>
                        <a:effectLst/>
                        <a:latin typeface="Franklin Gothic Book" panose="020B0503020102020204" pitchFamily="34" charset="0"/>
                      </a:endParaRPr>
                    </a:p>
                  </a:txBody>
                  <a:tcPr marL="8783" marR="8783" marT="8783" marB="0" anchor="ctr">
                    <a:lnL>
                      <a:noFill/>
                    </a:lnL>
                    <a:lnR>
                      <a:noFill/>
                    </a:lnR>
                    <a:lnT w="12700" cap="flat" cmpd="sng" algn="ctr">
                      <a:solidFill>
                        <a:schemeClr val="tx1"/>
                      </a:solidFill>
                      <a:prstDash val="sysDash"/>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1" i="0" u="none" strike="noStrike">
                          <a:solidFill>
                            <a:srgbClr val="000000"/>
                          </a:solidFill>
                          <a:effectLst/>
                          <a:latin typeface="Franklin Gothic Book" panose="020B0503020102020204" pitchFamily="34" charset="0"/>
                        </a:rPr>
                        <a:t>Budget på FL21</a:t>
                      </a:r>
                    </a:p>
                  </a:txBody>
                  <a:tcPr marL="8783" marR="8783" marT="8783" marB="0" anchor="ctr">
                    <a:lnL>
                      <a:noFill/>
                    </a:lnL>
                    <a:lnR>
                      <a:noFill/>
                    </a:lnR>
                    <a:lnT w="12700" cap="flat" cmpd="sng" algn="ctr">
                      <a:solidFill>
                        <a:schemeClr val="tx1"/>
                      </a:solidFill>
                      <a:prstDash val="sysDash"/>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1" i="0" u="none" strike="noStrike">
                          <a:solidFill>
                            <a:srgbClr val="000000"/>
                          </a:solidFill>
                          <a:effectLst/>
                          <a:latin typeface="Franklin Gothic Book" panose="020B0503020102020204" pitchFamily="34" charset="0"/>
                        </a:rPr>
                        <a:t>Reelt forbrug 2021</a:t>
                      </a:r>
                    </a:p>
                  </a:txBody>
                  <a:tcPr marL="8783" marR="8783" marT="8783" marB="0" anchor="ctr">
                    <a:lnL>
                      <a:noFill/>
                    </a:lnL>
                    <a:lnR>
                      <a:noFill/>
                    </a:lnR>
                    <a:lnT w="12700" cap="flat" cmpd="sng" algn="ctr">
                      <a:solidFill>
                        <a:schemeClr val="tx1"/>
                      </a:solidFill>
                      <a:prstDash val="sysDash"/>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1" i="0" u="none" strike="noStrike">
                          <a:solidFill>
                            <a:srgbClr val="000000"/>
                          </a:solidFill>
                          <a:effectLst/>
                          <a:latin typeface="Franklin Gothic Book" panose="020B0503020102020204" pitchFamily="34" charset="0"/>
                        </a:rPr>
                        <a:t>Mer-/mindreforbrug ift. budgetteret</a:t>
                      </a:r>
                    </a:p>
                  </a:txBody>
                  <a:tcPr marL="8783" marR="8783" marT="8783" marB="0" anchor="ctr">
                    <a:lnL>
                      <a:noFill/>
                    </a:lnL>
                    <a:lnR>
                      <a:noFill/>
                    </a:lnR>
                    <a:lnT w="12700" cap="flat" cmpd="sng" algn="ctr">
                      <a:solidFill>
                        <a:schemeClr val="tx1"/>
                      </a:solidFill>
                      <a:prstDash val="sysDash"/>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1" i="0" u="none" strike="noStrike">
                          <a:solidFill>
                            <a:srgbClr val="000000"/>
                          </a:solidFill>
                          <a:effectLst/>
                          <a:latin typeface="Franklin Gothic Book" panose="020B0503020102020204" pitchFamily="34" charset="0"/>
                        </a:rPr>
                        <a:t>Pct. ændring</a:t>
                      </a:r>
                    </a:p>
                  </a:txBody>
                  <a:tcPr marL="8783" marR="8783" marT="8783" marB="0" anchor="ctr">
                    <a:lnL>
                      <a:noFill/>
                    </a:lnL>
                    <a:lnR>
                      <a:noFill/>
                    </a:lnR>
                    <a:lnT w="12700" cap="flat" cmpd="sng" algn="ctr">
                      <a:solidFill>
                        <a:schemeClr val="tx1"/>
                      </a:solidFill>
                      <a:prstDash val="sysDash"/>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extLst>
                  <a:ext uri="{0D108BD9-81ED-4DB2-BD59-A6C34878D82A}">
                    <a16:rowId xmlns:a16="http://schemas.microsoft.com/office/drawing/2014/main" val="391922897"/>
                  </a:ext>
                </a:extLst>
              </a:tr>
              <a:tr h="281075">
                <a:tc>
                  <a:txBody>
                    <a:bodyPr/>
                    <a:lstStyle/>
                    <a:p>
                      <a:pPr algn="l" fontAlgn="ctr"/>
                      <a:r>
                        <a:rPr lang="da-DK" sz="1600" b="1" i="0" u="none" strike="noStrike">
                          <a:solidFill>
                            <a:srgbClr val="000000"/>
                          </a:solidFill>
                          <a:effectLst/>
                          <a:latin typeface="Franklin Gothic Book" panose="020B0503020102020204" pitchFamily="34" charset="0"/>
                        </a:rPr>
                        <a:t>Driftstilskud i alt</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1" i="0" u="none" strike="noStrike">
                          <a:solidFill>
                            <a:srgbClr val="000000"/>
                          </a:solidFill>
                          <a:effectLst/>
                          <a:latin typeface="Franklin Gothic Book" panose="020B0503020102020204" pitchFamily="34" charset="0"/>
                        </a:rPr>
                        <a:t>565</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1" i="0" u="none" strike="noStrike">
                          <a:solidFill>
                            <a:srgbClr val="000000"/>
                          </a:solidFill>
                          <a:effectLst/>
                          <a:latin typeface="Franklin Gothic Book" panose="020B0503020102020204" pitchFamily="34" charset="0"/>
                        </a:rPr>
                        <a:t>647</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1" i="0" u="none" strike="noStrike">
                          <a:solidFill>
                            <a:srgbClr val="000000"/>
                          </a:solidFill>
                          <a:effectLst/>
                          <a:latin typeface="Franklin Gothic Book" panose="020B0503020102020204" pitchFamily="34" charset="0"/>
                        </a:rPr>
                        <a:t>81</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1" i="0" u="none" strike="noStrike" dirty="0">
                          <a:solidFill>
                            <a:srgbClr val="000000"/>
                          </a:solidFill>
                          <a:effectLst/>
                          <a:latin typeface="Franklin Gothic Book" panose="020B0503020102020204" pitchFamily="34" charset="0"/>
                        </a:rPr>
                        <a:t>14,4%</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extLst>
                  <a:ext uri="{0D108BD9-81ED-4DB2-BD59-A6C34878D82A}">
                    <a16:rowId xmlns:a16="http://schemas.microsoft.com/office/drawing/2014/main" val="827561839"/>
                  </a:ext>
                </a:extLst>
              </a:tr>
              <a:tr h="281075">
                <a:tc>
                  <a:txBody>
                    <a:bodyPr/>
                    <a:lstStyle/>
                    <a:p>
                      <a:pPr algn="l" fontAlgn="ctr"/>
                      <a:r>
                        <a:rPr lang="da-DK" sz="1600" b="0" i="1" u="none" strike="noStrike">
                          <a:solidFill>
                            <a:srgbClr val="000000"/>
                          </a:solidFill>
                          <a:effectLst/>
                          <a:latin typeface="Franklin Gothic Book" panose="020B0503020102020204" pitchFamily="34" charset="0"/>
                        </a:rPr>
                        <a:t>Takst 1</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dirty="0">
                          <a:solidFill>
                            <a:srgbClr val="000000"/>
                          </a:solidFill>
                          <a:effectLst/>
                          <a:latin typeface="Franklin Gothic Book" panose="020B0503020102020204" pitchFamily="34" charset="0"/>
                        </a:rPr>
                        <a:t>20,3</a:t>
                      </a:r>
                    </a:p>
                  </a:txBody>
                  <a:tcPr marL="9525" marR="9525" marT="9525"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dirty="0">
                          <a:solidFill>
                            <a:srgbClr val="000000"/>
                          </a:solidFill>
                          <a:effectLst/>
                          <a:latin typeface="Franklin Gothic Book" panose="020B0503020102020204" pitchFamily="34" charset="0"/>
                        </a:rPr>
                        <a:t>28,5</a:t>
                      </a:r>
                    </a:p>
                  </a:txBody>
                  <a:tcPr marL="9525" marR="9525" marT="9525"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a:solidFill>
                            <a:srgbClr val="000000"/>
                          </a:solidFill>
                          <a:effectLst/>
                          <a:latin typeface="Franklin Gothic Book" panose="020B0503020102020204" pitchFamily="34" charset="0"/>
                        </a:rPr>
                        <a:t>8,2</a:t>
                      </a:r>
                    </a:p>
                  </a:txBody>
                  <a:tcPr marL="9525" marR="9525" marT="9525"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a:solidFill>
                            <a:srgbClr val="000000"/>
                          </a:solidFill>
                          <a:effectLst/>
                          <a:latin typeface="Franklin Gothic Book" panose="020B0503020102020204" pitchFamily="34" charset="0"/>
                        </a:rPr>
                        <a:t>40,2%</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extLst>
                  <a:ext uri="{0D108BD9-81ED-4DB2-BD59-A6C34878D82A}">
                    <a16:rowId xmlns:a16="http://schemas.microsoft.com/office/drawing/2014/main" val="1907582856"/>
                  </a:ext>
                </a:extLst>
              </a:tr>
              <a:tr h="281075">
                <a:tc>
                  <a:txBody>
                    <a:bodyPr/>
                    <a:lstStyle/>
                    <a:p>
                      <a:pPr algn="l" fontAlgn="ctr"/>
                      <a:r>
                        <a:rPr lang="da-DK" sz="1600" b="0" i="1" u="none" strike="noStrike">
                          <a:solidFill>
                            <a:srgbClr val="000000"/>
                          </a:solidFill>
                          <a:effectLst/>
                          <a:latin typeface="Franklin Gothic Book" panose="020B0503020102020204" pitchFamily="34" charset="0"/>
                        </a:rPr>
                        <a:t>Takst 2</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a:solidFill>
                            <a:srgbClr val="000000"/>
                          </a:solidFill>
                          <a:effectLst/>
                          <a:latin typeface="Franklin Gothic Book" panose="020B0503020102020204" pitchFamily="34" charset="0"/>
                        </a:rPr>
                        <a:t>16,4</a:t>
                      </a:r>
                    </a:p>
                  </a:txBody>
                  <a:tcPr marL="9525" marR="9525" marT="9525"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dirty="0">
                          <a:solidFill>
                            <a:srgbClr val="000000"/>
                          </a:solidFill>
                          <a:effectLst/>
                          <a:latin typeface="Franklin Gothic Book" panose="020B0503020102020204" pitchFamily="34" charset="0"/>
                        </a:rPr>
                        <a:t>16,7</a:t>
                      </a:r>
                    </a:p>
                  </a:txBody>
                  <a:tcPr marL="9525" marR="9525" marT="9525"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dirty="0" smtClean="0">
                          <a:solidFill>
                            <a:srgbClr val="000000"/>
                          </a:solidFill>
                          <a:effectLst/>
                          <a:latin typeface="Franklin Gothic Book" panose="020B0503020102020204" pitchFamily="34" charset="0"/>
                        </a:rPr>
                        <a:t>0,3</a:t>
                      </a:r>
                      <a:endParaRPr lang="da-DK" sz="1600" b="0" i="1" u="none" strike="noStrike" dirty="0">
                        <a:solidFill>
                          <a:srgbClr val="000000"/>
                        </a:solidFill>
                        <a:effectLst/>
                        <a:latin typeface="Franklin Gothic Book" panose="020B0503020102020204" pitchFamily="34" charset="0"/>
                      </a:endParaRPr>
                    </a:p>
                  </a:txBody>
                  <a:tcPr marL="9525" marR="9525" marT="9525"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a:solidFill>
                            <a:srgbClr val="000000"/>
                          </a:solidFill>
                          <a:effectLst/>
                          <a:latin typeface="Franklin Gothic Book" panose="020B0503020102020204" pitchFamily="34" charset="0"/>
                        </a:rPr>
                        <a:t>1,5%</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extLst>
                  <a:ext uri="{0D108BD9-81ED-4DB2-BD59-A6C34878D82A}">
                    <a16:rowId xmlns:a16="http://schemas.microsoft.com/office/drawing/2014/main" val="4278082335"/>
                  </a:ext>
                </a:extLst>
              </a:tr>
              <a:tr h="281075">
                <a:tc>
                  <a:txBody>
                    <a:bodyPr/>
                    <a:lstStyle/>
                    <a:p>
                      <a:pPr algn="l" fontAlgn="ctr"/>
                      <a:r>
                        <a:rPr lang="da-DK" sz="1600" b="0" i="1" u="none" strike="noStrike">
                          <a:solidFill>
                            <a:srgbClr val="000000"/>
                          </a:solidFill>
                          <a:effectLst/>
                          <a:latin typeface="Franklin Gothic Book" panose="020B0503020102020204" pitchFamily="34" charset="0"/>
                        </a:rPr>
                        <a:t>Takst 3</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dirty="0">
                          <a:solidFill>
                            <a:srgbClr val="000000"/>
                          </a:solidFill>
                          <a:effectLst/>
                          <a:latin typeface="Franklin Gothic Book" panose="020B0503020102020204" pitchFamily="34" charset="0"/>
                        </a:rPr>
                        <a:t>528,5</a:t>
                      </a:r>
                    </a:p>
                  </a:txBody>
                  <a:tcPr marL="9525" marR="9525" marT="9525"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dirty="0">
                          <a:solidFill>
                            <a:srgbClr val="000000"/>
                          </a:solidFill>
                          <a:effectLst/>
                          <a:latin typeface="Franklin Gothic Book" panose="020B0503020102020204" pitchFamily="34" charset="0"/>
                        </a:rPr>
                        <a:t>601,6</a:t>
                      </a:r>
                    </a:p>
                  </a:txBody>
                  <a:tcPr marL="9525" marR="9525" marT="9525"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dirty="0">
                          <a:solidFill>
                            <a:srgbClr val="000000"/>
                          </a:solidFill>
                          <a:effectLst/>
                          <a:latin typeface="Franklin Gothic Book" panose="020B0503020102020204" pitchFamily="34" charset="0"/>
                        </a:rPr>
                        <a:t>73,1</a:t>
                      </a:r>
                    </a:p>
                  </a:txBody>
                  <a:tcPr marL="9525" marR="9525" marT="9525"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tc>
                  <a:txBody>
                    <a:bodyPr/>
                    <a:lstStyle/>
                    <a:p>
                      <a:pPr algn="l" fontAlgn="ctr"/>
                      <a:r>
                        <a:rPr lang="da-DK" sz="1600" b="0" i="1" u="none" strike="noStrike" dirty="0">
                          <a:solidFill>
                            <a:srgbClr val="000000"/>
                          </a:solidFill>
                          <a:effectLst/>
                          <a:latin typeface="Franklin Gothic Book" panose="020B0503020102020204" pitchFamily="34" charset="0"/>
                        </a:rPr>
                        <a:t>13,8%</a:t>
                      </a:r>
                    </a:p>
                  </a:txBody>
                  <a:tcPr marL="8783" marR="8783" marT="8783" marB="0" anchor="ctr">
                    <a:lnL>
                      <a:noFill/>
                    </a:lnL>
                    <a:lnR>
                      <a:noFill/>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solidFill>
                      <a:srgbClr val="FFFFFF"/>
                    </a:solidFill>
                  </a:tcPr>
                </a:tc>
                <a:extLst>
                  <a:ext uri="{0D108BD9-81ED-4DB2-BD59-A6C34878D82A}">
                    <a16:rowId xmlns:a16="http://schemas.microsoft.com/office/drawing/2014/main" val="1820973211"/>
                  </a:ext>
                </a:extLst>
              </a:tr>
            </a:tbl>
          </a:graphicData>
        </a:graphic>
      </p:graphicFrame>
    </p:spTree>
    <p:extLst>
      <p:ext uri="{BB962C8B-B14F-4D97-AF65-F5344CB8AC3E}">
        <p14:creationId xmlns:p14="http://schemas.microsoft.com/office/powerpoint/2010/main" val="3433364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1093404"/>
            <a:ext cx="6408737" cy="869950"/>
          </a:xfrm>
        </p:spPr>
        <p:txBody>
          <a:bodyPr>
            <a:normAutofit/>
          </a:bodyPr>
          <a:lstStyle/>
          <a:p>
            <a:pPr algn="ctr"/>
            <a:r>
              <a:rPr lang="da-DK" sz="2000" kern="1200" dirty="0">
                <a:effectLst>
                  <a:outerShdw blurRad="38100" dist="38100" dir="2700000" algn="tl">
                    <a:srgbClr val="000000">
                      <a:alpha val="43137"/>
                    </a:srgbClr>
                  </a:outerShdw>
                </a:effectLst>
              </a:rPr>
              <a:t>Specialpædagogisk støtte (SPS) til elever på Folkehøjskoler – overordnet. </a:t>
            </a:r>
          </a:p>
        </p:txBody>
      </p:sp>
      <p:sp>
        <p:nvSpPr>
          <p:cNvPr id="3" name="Pladsholder til indhold 2"/>
          <p:cNvSpPr>
            <a:spLocks noGrp="1"/>
          </p:cNvSpPr>
          <p:nvPr>
            <p:ph idx="1"/>
          </p:nvPr>
        </p:nvSpPr>
        <p:spPr>
          <a:xfrm>
            <a:off x="656121" y="1916832"/>
            <a:ext cx="8191822" cy="4345966"/>
          </a:xfrm>
        </p:spPr>
        <p:txBody>
          <a:bodyPr>
            <a:normAutofit fontScale="92500" lnSpcReduction="20000"/>
          </a:bodyPr>
          <a:lstStyle/>
          <a:p>
            <a:pPr>
              <a:buFont typeface="Courier New" panose="02070309020205020404" pitchFamily="49" charset="0"/>
              <a:buChar char="o"/>
            </a:pPr>
            <a:r>
              <a:rPr lang="da-DK" b="0" dirty="0"/>
              <a:t>Ud over det ordinære statstilskud (grund- og taxametertilskud) som højskolerne modtager, er det også muligt at søge om et ekstra tilskud  til specialpædagogisk støtte/tilskud (SPS) til elever på folkehøjskoler. Denne støtte ydes for at sikre at højskolekurser er åbne for alle, der opfylder </a:t>
            </a:r>
            <a:r>
              <a:rPr lang="da-DK" b="0" dirty="0" smtClean="0"/>
              <a:t>højskolelovens </a:t>
            </a:r>
            <a:r>
              <a:rPr lang="da-DK" b="0" dirty="0"/>
              <a:t>alders- og betalingsbetingelser. </a:t>
            </a:r>
          </a:p>
          <a:p>
            <a:pPr>
              <a:buFont typeface="Courier New" panose="02070309020205020404" pitchFamily="49" charset="0"/>
              <a:buChar char="o"/>
            </a:pPr>
            <a:endParaRPr lang="da-DK" b="0" dirty="0" smtClean="0"/>
          </a:p>
          <a:p>
            <a:pPr>
              <a:buFont typeface="Courier New" panose="02070309020205020404" pitchFamily="49" charset="0"/>
              <a:buChar char="o"/>
            </a:pPr>
            <a:r>
              <a:rPr lang="da-DK" b="0" dirty="0" smtClean="0"/>
              <a:t>Det </a:t>
            </a:r>
            <a:r>
              <a:rPr lang="da-DK" b="0" dirty="0"/>
              <a:t>er vigtigt at understrege at </a:t>
            </a:r>
            <a:r>
              <a:rPr lang="da-DK" b="0" dirty="0" smtClean="0"/>
              <a:t>SPS-tilskud </a:t>
            </a:r>
            <a:r>
              <a:rPr lang="da-DK" b="0" dirty="0"/>
              <a:t>modtages </a:t>
            </a:r>
            <a:r>
              <a:rPr lang="da-DK" b="0" u="sng" dirty="0"/>
              <a:t>som et ekstraordinært tilskud til elever med særlige behov</a:t>
            </a:r>
            <a:r>
              <a:rPr lang="da-DK" b="0" dirty="0"/>
              <a:t>, dvs. elever, hvis udvikling kræver særlig hensyntagen eller støtte, </a:t>
            </a:r>
            <a:r>
              <a:rPr lang="da-DK" u="sng" dirty="0"/>
              <a:t>som ikke kan ydes inden for rammerne af den almindelige undervisning og skolens mentorordning</a:t>
            </a:r>
            <a:r>
              <a:rPr lang="da-DK" b="0" dirty="0"/>
              <a:t>. </a:t>
            </a:r>
            <a:br>
              <a:rPr lang="da-DK" b="0" dirty="0"/>
            </a:br>
            <a:endParaRPr lang="da-DK" b="0" dirty="0"/>
          </a:p>
          <a:p>
            <a:pPr>
              <a:buFont typeface="Courier New" panose="02070309020205020404" pitchFamily="49" charset="0"/>
              <a:buChar char="o"/>
            </a:pPr>
            <a:r>
              <a:rPr lang="da-DK" b="0" dirty="0"/>
              <a:t>Specialpædagogisk støtte (SPS) til elever på folkehøjskoler er delt op i to kategorier. </a:t>
            </a:r>
          </a:p>
          <a:p>
            <a:pPr>
              <a:buFont typeface="Courier New" panose="02070309020205020404" pitchFamily="49" charset="0"/>
              <a:buChar char="o"/>
            </a:pPr>
            <a:endParaRPr lang="da-DK" b="0" dirty="0"/>
          </a:p>
          <a:p>
            <a:pPr marL="342900" indent="-342900">
              <a:buFont typeface="+mj-lt"/>
              <a:buAutoNum type="arabicPeriod"/>
            </a:pPr>
            <a:r>
              <a:rPr lang="da-DK" b="0" dirty="0"/>
              <a:t>Højskolelovens § 27. stk. 1, </a:t>
            </a:r>
            <a:r>
              <a:rPr lang="da-DK" b="0" dirty="0" smtClean="0"/>
              <a:t>yder </a:t>
            </a:r>
            <a:r>
              <a:rPr lang="da-DK" b="0" dirty="0"/>
              <a:t>tilskud til specialundervisning og anden specialpædagogisk bistand for elever med særlige behov. </a:t>
            </a:r>
          </a:p>
          <a:p>
            <a:pPr marL="342900" indent="-342900">
              <a:buFont typeface="+mj-lt"/>
              <a:buAutoNum type="arabicPeriod"/>
            </a:pPr>
            <a:r>
              <a:rPr lang="da-DK" b="0" dirty="0"/>
              <a:t>Højskolelovens § 27. stk. 2 </a:t>
            </a:r>
            <a:r>
              <a:rPr lang="da-DK" b="0" dirty="0" smtClean="0"/>
              <a:t>yder </a:t>
            </a:r>
            <a:r>
              <a:rPr lang="da-DK" b="0" dirty="0"/>
              <a:t>tilskud til dækning af ekstraudgifter, der er godkendt af Kulturministeriet til elever med svære handicap. </a:t>
            </a:r>
          </a:p>
          <a:p>
            <a:pPr marL="0" indent="0">
              <a:buNone/>
            </a:pPr>
            <a:endParaRPr lang="da-DK" b="0" dirty="0"/>
          </a:p>
          <a:p>
            <a:pPr>
              <a:buFont typeface="Courier New" panose="02070309020205020404" pitchFamily="49" charset="0"/>
              <a:buChar char="o"/>
            </a:pPr>
            <a:r>
              <a:rPr lang="da-DK" b="0" dirty="0"/>
              <a:t>På næste side kigger vi kort på </a:t>
            </a:r>
            <a:r>
              <a:rPr lang="da-DK" b="0" dirty="0" smtClean="0"/>
              <a:t>opdelingen </a:t>
            </a:r>
            <a:r>
              <a:rPr lang="da-DK" b="0" dirty="0"/>
              <a:t>og hensigten med de to ovenstående </a:t>
            </a:r>
            <a:r>
              <a:rPr lang="da-DK" b="0" dirty="0" smtClean="0"/>
              <a:t>tilskuds kategorier. </a:t>
            </a:r>
            <a:endParaRPr lang="da-DK" b="0" dirty="0"/>
          </a:p>
          <a:p>
            <a:pPr marL="0" indent="0">
              <a:buNone/>
            </a:pPr>
            <a:endParaRPr lang="da-DK" b="0" dirty="0"/>
          </a:p>
          <a:p>
            <a:endParaRPr lang="da-DK" b="0" dirty="0"/>
          </a:p>
        </p:txBody>
      </p:sp>
    </p:spTree>
    <p:extLst>
      <p:ext uri="{BB962C8B-B14F-4D97-AF65-F5344CB8AC3E}">
        <p14:creationId xmlns:p14="http://schemas.microsoft.com/office/powerpoint/2010/main" val="337015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9513" y="980728"/>
            <a:ext cx="8643374" cy="1015663"/>
          </a:xfrm>
          <a:prstGeom prst="rect">
            <a:avLst/>
          </a:prstGeom>
        </p:spPr>
        <p:txBody>
          <a:bodyPr wrap="square">
            <a:spAutoFit/>
          </a:bodyPr>
          <a:lstStyle/>
          <a:p>
            <a:pPr algn="ctr"/>
            <a:r>
              <a:rPr lang="da-DK" sz="2000" dirty="0">
                <a:effectLst>
                  <a:outerShdw blurRad="38100" dist="38100" dir="2700000" algn="tl">
                    <a:srgbClr val="000000">
                      <a:alpha val="43137"/>
                    </a:srgbClr>
                  </a:outerShdw>
                </a:effectLst>
                <a:latin typeface="+mj-lt"/>
                <a:ea typeface="+mj-ea"/>
                <a:cs typeface="+mj-cs"/>
              </a:rPr>
              <a:t>Tilskud til specialundervisning og anden specialpædagogisk bistand for elever med særlige behov efter højskolelovens § 27. stk. 1</a:t>
            </a:r>
          </a:p>
        </p:txBody>
      </p:sp>
      <p:sp>
        <p:nvSpPr>
          <p:cNvPr id="3" name="Rektangel 2"/>
          <p:cNvSpPr/>
          <p:nvPr/>
        </p:nvSpPr>
        <p:spPr>
          <a:xfrm>
            <a:off x="0" y="1996391"/>
            <a:ext cx="8643375" cy="3070071"/>
          </a:xfrm>
          <a:prstGeom prst="rect">
            <a:avLst/>
          </a:prstGeom>
        </p:spPr>
        <p:txBody>
          <a:bodyPr wrap="square">
            <a:spAutoFit/>
          </a:bodyPr>
          <a:lstStyle/>
          <a:p>
            <a:pPr marL="214313" indent="-214313">
              <a:buClr>
                <a:srgbClr val="FF0000"/>
              </a:buClr>
              <a:buFont typeface="Courier New" panose="02070309020205020404" pitchFamily="49" charset="0"/>
              <a:buChar char="o"/>
            </a:pPr>
            <a:r>
              <a:rPr lang="da-DK" sz="1500" dirty="0"/>
              <a:t>Såfremt en skole modtager en elev hvis udvikling kræver særlig hensyntagen eller støtte, </a:t>
            </a:r>
            <a:r>
              <a:rPr lang="da-DK" sz="1500" u="sng" dirty="0"/>
              <a:t>som ikke kan ydes inden for rammerne af den almindelige undervisning og skolens </a:t>
            </a:r>
            <a:r>
              <a:rPr lang="da-DK" sz="1500" u="sng" dirty="0" smtClean="0"/>
              <a:t>mentorordning,</a:t>
            </a:r>
            <a:r>
              <a:rPr lang="da-DK" sz="1500" dirty="0" smtClean="0"/>
              <a:t> </a:t>
            </a:r>
            <a:r>
              <a:rPr lang="da-DK" sz="1500" dirty="0"/>
              <a:t>kan en skole vælge at søge støtte efter højskolelovens § 27. stk. 1.</a:t>
            </a:r>
          </a:p>
          <a:p>
            <a:pPr marL="214313" indent="-214313">
              <a:buClr>
                <a:srgbClr val="FF0000"/>
              </a:buClr>
              <a:buFont typeface="Courier New" panose="02070309020205020404" pitchFamily="49" charset="0"/>
              <a:buChar char="o"/>
            </a:pPr>
            <a:endParaRPr lang="da-DK" sz="1500" u="sng" dirty="0"/>
          </a:p>
          <a:p>
            <a:pPr marL="214313" indent="-214313">
              <a:buClr>
                <a:srgbClr val="FF0000"/>
              </a:buClr>
              <a:buFont typeface="Courier New" panose="02070309020205020404" pitchFamily="49" charset="0"/>
              <a:buChar char="o"/>
            </a:pPr>
            <a:r>
              <a:rPr lang="da-DK" sz="1500" dirty="0"/>
              <a:t>Skoler kan modtage støtte efter § 27. stk. 1 for elever med </a:t>
            </a:r>
            <a:r>
              <a:rPr lang="da-DK" sz="1500" b="1" u="sng" dirty="0"/>
              <a:t>større faglige vanskeligheder, elever med udviklingsforstyrrelser eller betydelige psykiske lidelser, der har behov for ekstra støtte i undervisningen</a:t>
            </a:r>
            <a:r>
              <a:rPr lang="da-DK" sz="1500" dirty="0"/>
              <a:t>. Tilskuddet ydes kun til ekstra støtte </a:t>
            </a:r>
            <a:r>
              <a:rPr lang="da-DK" sz="1500" dirty="0" err="1"/>
              <a:t>ifm</a:t>
            </a:r>
            <a:r>
              <a:rPr lang="da-DK" sz="1500" dirty="0"/>
              <a:t>. skolens undervisning. Der ydes ikke støtte til samvær, samtaler eller lign. </a:t>
            </a:r>
          </a:p>
          <a:p>
            <a:pPr marL="214313" indent="-214313">
              <a:buFont typeface="Courier New" panose="02070309020205020404" pitchFamily="49" charset="0"/>
              <a:buChar char="o"/>
            </a:pPr>
            <a:endParaRPr lang="da-DK" sz="1500" u="sng" dirty="0"/>
          </a:p>
          <a:p>
            <a:pPr marL="214313" indent="-214313">
              <a:buFont typeface="Courier New" panose="02070309020205020404" pitchFamily="49" charset="0"/>
              <a:buChar char="o"/>
            </a:pPr>
            <a:endParaRPr lang="da-DK" sz="1500" u="sng" dirty="0"/>
          </a:p>
          <a:p>
            <a:endParaRPr lang="da-DK" sz="1350" dirty="0"/>
          </a:p>
        </p:txBody>
      </p:sp>
      <p:pic>
        <p:nvPicPr>
          <p:cNvPr id="4" name="Picture 2" descr="Hjælp og støtte - HF + VUC FY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5873" y="5301208"/>
            <a:ext cx="2125073" cy="1417727"/>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0" y="4581128"/>
            <a:ext cx="6665873" cy="1708160"/>
          </a:xfrm>
          <a:prstGeom prst="rect">
            <a:avLst/>
          </a:prstGeom>
        </p:spPr>
        <p:txBody>
          <a:bodyPr wrap="square">
            <a:spAutoFit/>
          </a:bodyPr>
          <a:lstStyle/>
          <a:p>
            <a:pPr marL="214313" indent="-214313">
              <a:buClr>
                <a:srgbClr val="FF0000"/>
              </a:buClr>
              <a:buFont typeface="Courier New" panose="02070309020205020404" pitchFamily="49" charset="0"/>
              <a:buChar char="o"/>
            </a:pPr>
            <a:r>
              <a:rPr lang="da-DK" sz="1500" dirty="0"/>
              <a:t>For at modtage tilskud efter § 27. stk. 1 skal skolen </a:t>
            </a:r>
            <a:r>
              <a:rPr lang="da-DK" sz="1500" dirty="0" smtClean="0"/>
              <a:t>indsende </a:t>
            </a:r>
            <a:r>
              <a:rPr lang="da-DK" sz="1500" dirty="0"/>
              <a:t>en ansøgning til Slots- og kulturstyrelsen med relevante dokumenter vedr. en elev. Skolen skal kunne dokumentere en elevs behov for specialundervisning eller anden specialpædagogisk bistand </a:t>
            </a:r>
            <a:r>
              <a:rPr lang="da-DK" sz="1500" u="sng" dirty="0"/>
              <a:t>gennem dokumentation fra en faglig sagkyndig person, som er uafhængig af skolen, eksempelvis en </a:t>
            </a:r>
            <a:r>
              <a:rPr lang="da-DK" sz="1500" b="1" u="sng" dirty="0"/>
              <a:t>læge, psykolog eller UU-vejleder. </a:t>
            </a:r>
          </a:p>
        </p:txBody>
      </p:sp>
    </p:spTree>
    <p:extLst>
      <p:ext uri="{BB962C8B-B14F-4D97-AF65-F5344CB8AC3E}">
        <p14:creationId xmlns:p14="http://schemas.microsoft.com/office/powerpoint/2010/main" val="328146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Tema2">
  <a:themeElements>
    <a:clrScheme name="Kulturstyrelsen PowerPoint skabelon 1">
      <a:dk1>
        <a:srgbClr val="000000"/>
      </a:dk1>
      <a:lt1>
        <a:srgbClr val="FFFFFF"/>
      </a:lt1>
      <a:dk2>
        <a:srgbClr val="FDB913"/>
      </a:dk2>
      <a:lt2>
        <a:srgbClr val="E6661F"/>
      </a:lt2>
      <a:accent1>
        <a:srgbClr val="BBBAAD"/>
      </a:accent1>
      <a:accent2>
        <a:srgbClr val="5E6168"/>
      </a:accent2>
      <a:accent3>
        <a:srgbClr val="FFFFFF"/>
      </a:accent3>
      <a:accent4>
        <a:srgbClr val="000000"/>
      </a:accent4>
      <a:accent5>
        <a:srgbClr val="DAD9D3"/>
      </a:accent5>
      <a:accent6>
        <a:srgbClr val="54575E"/>
      </a:accent6>
      <a:hlink>
        <a:srgbClr val="488094"/>
      </a:hlink>
      <a:folHlink>
        <a:srgbClr val="3A6D6C"/>
      </a:folHlink>
    </a:clrScheme>
    <a:fontScheme name="Kulturstyrelsen PowerPoint skabelo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ulturstyrelsen PowerPoint skabelon 1">
        <a:dk1>
          <a:srgbClr val="000000"/>
        </a:dk1>
        <a:lt1>
          <a:srgbClr val="FFFFFF"/>
        </a:lt1>
        <a:dk2>
          <a:srgbClr val="FDB913"/>
        </a:dk2>
        <a:lt2>
          <a:srgbClr val="E6661F"/>
        </a:lt2>
        <a:accent1>
          <a:srgbClr val="BBBAAD"/>
        </a:accent1>
        <a:accent2>
          <a:srgbClr val="5E6168"/>
        </a:accent2>
        <a:accent3>
          <a:srgbClr val="FFFFFF"/>
        </a:accent3>
        <a:accent4>
          <a:srgbClr val="000000"/>
        </a:accent4>
        <a:accent5>
          <a:srgbClr val="DAD9D3"/>
        </a:accent5>
        <a:accent6>
          <a:srgbClr val="54575E"/>
        </a:accent6>
        <a:hlink>
          <a:srgbClr val="488094"/>
        </a:hlink>
        <a:folHlink>
          <a:srgbClr val="3A6D6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S_Dansk.potx" id="{138CC4C3-371C-4CCC-8F89-E7E90B6B6AA1}" vid="{E84E7D6C-7C56-4458-8D39-E578AA872EC8}"/>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ulturstyrelsen PowerPoint skabelon 1">
    <a:dk1>
      <a:srgbClr val="000000"/>
    </a:dk1>
    <a:lt1>
      <a:srgbClr val="FFFFFF"/>
    </a:lt1>
    <a:dk2>
      <a:srgbClr val="FDB913"/>
    </a:dk2>
    <a:lt2>
      <a:srgbClr val="E6661F"/>
    </a:lt2>
    <a:accent1>
      <a:srgbClr val="BBBAAD"/>
    </a:accent1>
    <a:accent2>
      <a:srgbClr val="5E6168"/>
    </a:accent2>
    <a:accent3>
      <a:srgbClr val="FFFFFF"/>
    </a:accent3>
    <a:accent4>
      <a:srgbClr val="000000"/>
    </a:accent4>
    <a:accent5>
      <a:srgbClr val="DAD9D3"/>
    </a:accent5>
    <a:accent6>
      <a:srgbClr val="54575E"/>
    </a:accent6>
    <a:hlink>
      <a:srgbClr val="488094"/>
    </a:hlink>
    <a:folHlink>
      <a:srgbClr val="3A6D6C"/>
    </a:folHlink>
  </a:clrScheme>
</a:themeOverride>
</file>

<file path=docProps/app.xml><?xml version="1.0" encoding="utf-8"?>
<Properties xmlns="http://schemas.openxmlformats.org/officeDocument/2006/extended-properties" xmlns:vt="http://schemas.openxmlformats.org/officeDocument/2006/docPropsVTypes">
  <Template/>
  <TotalTime>1449</TotalTime>
  <Words>2791</Words>
  <Application>Microsoft Office PowerPoint</Application>
  <PresentationFormat>Skærmshow (4:3)</PresentationFormat>
  <Paragraphs>276</Paragraphs>
  <Slides>20</Slides>
  <Notes>20</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20</vt:i4>
      </vt:variant>
    </vt:vector>
  </HeadingPairs>
  <TitlesOfParts>
    <vt:vector size="29" baseType="lpstr">
      <vt:lpstr>Arial</vt:lpstr>
      <vt:lpstr>Calibri</vt:lpstr>
      <vt:lpstr>Century Schoolbook</vt:lpstr>
      <vt:lpstr>Courier New</vt:lpstr>
      <vt:lpstr>Franklin Gothic Book</vt:lpstr>
      <vt:lpstr>Times New Roman</vt:lpstr>
      <vt:lpstr>Verdana</vt:lpstr>
      <vt:lpstr>Wingdings</vt:lpstr>
      <vt:lpstr>Tema2</vt:lpstr>
      <vt:lpstr>PowerPoint-præsentation</vt:lpstr>
      <vt:lpstr>Hvad skal vi igennem – præsentationen i overskrifts form</vt:lpstr>
      <vt:lpstr>Organisering - Kulturministeriet</vt:lpstr>
      <vt:lpstr>Departementet - folkehøjskoler</vt:lpstr>
      <vt:lpstr>Slots- og Kulturstyrelsen - folkehøjskoler</vt:lpstr>
      <vt:lpstr>Organisering</vt:lpstr>
      <vt:lpstr>Oversigt over statstilskuddet pba. af højskolernes selvangivelsestal for skoleåret 2020/2021</vt:lpstr>
      <vt:lpstr>Specialpædagogisk støtte (SPS) til elever på Folkehøjskoler – overordnet. </vt:lpstr>
      <vt:lpstr>PowerPoint-præsentation</vt:lpstr>
      <vt:lpstr>PowerPoint-præsentation</vt:lpstr>
      <vt:lpstr>Administration og ansøgning om SPS-tilskud </vt:lpstr>
      <vt:lpstr>PowerPoint-præsentation</vt:lpstr>
      <vt:lpstr>Tilsyn med SPS-ordningen.  </vt:lpstr>
      <vt:lpstr>Højskolernes fremtidig regnskabsindberetning på virk.dk. </vt:lpstr>
      <vt:lpstr> Hvad er XBRL? </vt:lpstr>
      <vt:lpstr>Højskolernes fremtidig regnskabsindberetning på virk.dk. Obs punkter:</vt:lpstr>
      <vt:lpstr>Tilsynet med de danske folkehøjskoler - Tilsynsstrategien i overordnet trin og format</vt:lpstr>
      <vt:lpstr>Eksempler på overordnede tilsynsområder/temaer</vt:lpstr>
      <vt:lpstr>Små påmindelser</vt:lpstr>
      <vt:lpstr>Spørgsmål og evt. - Er lyset for de lærde blot? </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Ole Wille</dc:creator>
  <cp:lastModifiedBy>Jeppe Lau Nielsen</cp:lastModifiedBy>
  <cp:revision>122</cp:revision>
  <cp:lastPrinted>2018-11-19T09:43:03Z</cp:lastPrinted>
  <dcterms:created xsi:type="dcterms:W3CDTF">2018-11-19T08:47:38Z</dcterms:created>
  <dcterms:modified xsi:type="dcterms:W3CDTF">2021-11-10T14:39:53Z</dcterms:modified>
</cp:coreProperties>
</file>